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56" r:id="rId2"/>
    <p:sldId id="274" r:id="rId3"/>
    <p:sldId id="257" r:id="rId4"/>
    <p:sldId id="261" r:id="rId5"/>
    <p:sldId id="285" r:id="rId6"/>
    <p:sldId id="275" r:id="rId7"/>
    <p:sldId id="259" r:id="rId8"/>
    <p:sldId id="279" r:id="rId9"/>
    <p:sldId id="282" r:id="rId10"/>
    <p:sldId id="283" r:id="rId11"/>
    <p:sldId id="276" r:id="rId12"/>
    <p:sldId id="260" r:id="rId13"/>
    <p:sldId id="298" r:id="rId14"/>
    <p:sldId id="278" r:id="rId15"/>
    <p:sldId id="287" r:id="rId16"/>
    <p:sldId id="297" r:id="rId17"/>
    <p:sldId id="299" r:id="rId18"/>
    <p:sldId id="301" r:id="rId19"/>
    <p:sldId id="302" r:id="rId20"/>
    <p:sldId id="280" r:id="rId21"/>
    <p:sldId id="258" r:id="rId22"/>
    <p:sldId id="303" r:id="rId23"/>
    <p:sldId id="277" r:id="rId24"/>
    <p:sldId id="286" r:id="rId25"/>
    <p:sldId id="304" r:id="rId26"/>
    <p:sldId id="305" r:id="rId27"/>
    <p:sldId id="306" r:id="rId28"/>
    <p:sldId id="307" r:id="rId29"/>
    <p:sldId id="308" r:id="rId30"/>
    <p:sldId id="309" r:id="rId31"/>
    <p:sldId id="310" r:id="rId32"/>
    <p:sldId id="311" r:id="rId3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3"/>
    <p:restoredTop sz="94558"/>
  </p:normalViewPr>
  <p:slideViewPr>
    <p:cSldViewPr snapToGrid="0">
      <p:cViewPr varScale="1">
        <p:scale>
          <a:sx n="103" d="100"/>
          <a:sy n="103" d="100"/>
        </p:scale>
        <p:origin x="12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1EC5-2BF4-8940-BE78-43E41A445818}" type="doc">
      <dgm:prSet loTypeId="urn:microsoft.com/office/officeart/2005/8/layout/venn1" loCatId="" qsTypeId="urn:microsoft.com/office/officeart/2005/8/quickstyle/simple1" qsCatId="simple" csTypeId="urn:microsoft.com/office/officeart/2005/8/colors/accent1_2" csCatId="accent1" phldr="1"/>
      <dgm:spPr/>
    </dgm:pt>
    <dgm:pt modelId="{4E21FCA1-3A1E-9141-9794-F0AA416D4930}">
      <dgm:prSet phldrT="[Texto]"/>
      <dgm:spPr/>
      <dgm:t>
        <a:bodyPr/>
        <a:lstStyle/>
        <a:p>
          <a:r>
            <a:rPr lang="es-MX" dirty="0"/>
            <a:t>Aula</a:t>
          </a:r>
        </a:p>
      </dgm:t>
    </dgm:pt>
    <dgm:pt modelId="{755B64D8-6A5A-8048-995D-1F6D793D9520}" type="parTrans" cxnId="{7E0CC29E-5B91-B740-A3FE-A6C5EAAEF612}">
      <dgm:prSet/>
      <dgm:spPr/>
      <dgm:t>
        <a:bodyPr/>
        <a:lstStyle/>
        <a:p>
          <a:endParaRPr lang="es-MX"/>
        </a:p>
      </dgm:t>
    </dgm:pt>
    <dgm:pt modelId="{1CB6B2EF-88AB-ED4A-99BC-997F41DFAB4D}" type="sibTrans" cxnId="{7E0CC29E-5B91-B740-A3FE-A6C5EAAEF612}">
      <dgm:prSet/>
      <dgm:spPr/>
      <dgm:t>
        <a:bodyPr/>
        <a:lstStyle/>
        <a:p>
          <a:endParaRPr lang="es-MX"/>
        </a:p>
      </dgm:t>
    </dgm:pt>
    <dgm:pt modelId="{EA7B6FAE-D42F-E84B-89B7-F06D3377E2FA}">
      <dgm:prSet phldrT="[Texto]"/>
      <dgm:spPr/>
      <dgm:t>
        <a:bodyPr/>
        <a:lstStyle/>
        <a:p>
          <a:r>
            <a:rPr lang="es-MX" dirty="0"/>
            <a:t>Comunitario </a:t>
          </a:r>
        </a:p>
      </dgm:t>
    </dgm:pt>
    <dgm:pt modelId="{9436A8AB-1448-9F4A-935C-3D42BAB6FE28}" type="parTrans" cxnId="{1B53D821-F768-194D-A165-92E221A24460}">
      <dgm:prSet/>
      <dgm:spPr/>
      <dgm:t>
        <a:bodyPr/>
        <a:lstStyle/>
        <a:p>
          <a:endParaRPr lang="es-MX"/>
        </a:p>
      </dgm:t>
    </dgm:pt>
    <dgm:pt modelId="{AADDB3A5-CF01-E046-93C9-5025C7C15F91}" type="sibTrans" cxnId="{1B53D821-F768-194D-A165-92E221A24460}">
      <dgm:prSet/>
      <dgm:spPr/>
      <dgm:t>
        <a:bodyPr/>
        <a:lstStyle/>
        <a:p>
          <a:endParaRPr lang="es-MX"/>
        </a:p>
      </dgm:t>
    </dgm:pt>
    <dgm:pt modelId="{64D29C0A-A961-414A-96D0-E1215D77C370}">
      <dgm:prSet phldrT="[Texto]"/>
      <dgm:spPr/>
      <dgm:t>
        <a:bodyPr/>
        <a:lstStyle/>
        <a:p>
          <a:r>
            <a:rPr lang="es-MX" dirty="0"/>
            <a:t>Escolar </a:t>
          </a:r>
        </a:p>
      </dgm:t>
    </dgm:pt>
    <dgm:pt modelId="{1835595E-AAF2-284D-B539-F6EF8A3E95EB}" type="parTrans" cxnId="{E9D5E124-DEA2-9941-8EA8-7E8460E77D23}">
      <dgm:prSet/>
      <dgm:spPr/>
      <dgm:t>
        <a:bodyPr/>
        <a:lstStyle/>
        <a:p>
          <a:endParaRPr lang="es-MX"/>
        </a:p>
      </dgm:t>
    </dgm:pt>
    <dgm:pt modelId="{A0271D73-89D5-8B46-88F4-412DDEBF3457}" type="sibTrans" cxnId="{E9D5E124-DEA2-9941-8EA8-7E8460E77D23}">
      <dgm:prSet/>
      <dgm:spPr/>
      <dgm:t>
        <a:bodyPr/>
        <a:lstStyle/>
        <a:p>
          <a:endParaRPr lang="es-MX"/>
        </a:p>
      </dgm:t>
    </dgm:pt>
    <dgm:pt modelId="{2262C9AD-152E-9F41-B96C-79C525C8C738}" type="pres">
      <dgm:prSet presAssocID="{81FA1EC5-2BF4-8940-BE78-43E41A445818}" presName="compositeShape" presStyleCnt="0">
        <dgm:presLayoutVars>
          <dgm:chMax val="7"/>
          <dgm:dir/>
          <dgm:resizeHandles val="exact"/>
        </dgm:presLayoutVars>
      </dgm:prSet>
      <dgm:spPr/>
    </dgm:pt>
    <dgm:pt modelId="{2157797B-873A-5D43-AD6A-2CAB9F5EF09E}" type="pres">
      <dgm:prSet presAssocID="{4E21FCA1-3A1E-9141-9794-F0AA416D4930}" presName="circ1" presStyleLbl="vennNode1" presStyleIdx="0" presStyleCnt="3"/>
      <dgm:spPr/>
    </dgm:pt>
    <dgm:pt modelId="{D7FCA760-E104-3D46-AF52-838B065DED64}" type="pres">
      <dgm:prSet presAssocID="{4E21FCA1-3A1E-9141-9794-F0AA416D4930}" presName="circ1Tx" presStyleLbl="revTx" presStyleIdx="0" presStyleCnt="0">
        <dgm:presLayoutVars>
          <dgm:chMax val="0"/>
          <dgm:chPref val="0"/>
          <dgm:bulletEnabled val="1"/>
        </dgm:presLayoutVars>
      </dgm:prSet>
      <dgm:spPr/>
    </dgm:pt>
    <dgm:pt modelId="{F5DEA4A4-92BA-5144-95A8-896E09220DB3}" type="pres">
      <dgm:prSet presAssocID="{EA7B6FAE-D42F-E84B-89B7-F06D3377E2FA}" presName="circ2" presStyleLbl="vennNode1" presStyleIdx="1" presStyleCnt="3"/>
      <dgm:spPr/>
    </dgm:pt>
    <dgm:pt modelId="{E9336662-59C6-164D-A340-6C511E26F5C3}" type="pres">
      <dgm:prSet presAssocID="{EA7B6FAE-D42F-E84B-89B7-F06D3377E2FA}" presName="circ2Tx" presStyleLbl="revTx" presStyleIdx="0" presStyleCnt="0">
        <dgm:presLayoutVars>
          <dgm:chMax val="0"/>
          <dgm:chPref val="0"/>
          <dgm:bulletEnabled val="1"/>
        </dgm:presLayoutVars>
      </dgm:prSet>
      <dgm:spPr/>
    </dgm:pt>
    <dgm:pt modelId="{B6E169A1-4878-694D-AE42-BFE54CF28D6D}" type="pres">
      <dgm:prSet presAssocID="{64D29C0A-A961-414A-96D0-E1215D77C370}" presName="circ3" presStyleLbl="vennNode1" presStyleIdx="2" presStyleCnt="3"/>
      <dgm:spPr/>
    </dgm:pt>
    <dgm:pt modelId="{9D188C30-C83B-3C4E-B453-38AB6FF06927}" type="pres">
      <dgm:prSet presAssocID="{64D29C0A-A961-414A-96D0-E1215D77C370}" presName="circ3Tx" presStyleLbl="revTx" presStyleIdx="0" presStyleCnt="0">
        <dgm:presLayoutVars>
          <dgm:chMax val="0"/>
          <dgm:chPref val="0"/>
          <dgm:bulletEnabled val="1"/>
        </dgm:presLayoutVars>
      </dgm:prSet>
      <dgm:spPr/>
    </dgm:pt>
  </dgm:ptLst>
  <dgm:cxnLst>
    <dgm:cxn modelId="{E304CB09-B839-8D4C-AF55-F7961A36AA10}" type="presOf" srcId="{64D29C0A-A961-414A-96D0-E1215D77C370}" destId="{B6E169A1-4878-694D-AE42-BFE54CF28D6D}" srcOrd="0" destOrd="0" presId="urn:microsoft.com/office/officeart/2005/8/layout/venn1"/>
    <dgm:cxn modelId="{1B53D821-F768-194D-A165-92E221A24460}" srcId="{81FA1EC5-2BF4-8940-BE78-43E41A445818}" destId="{EA7B6FAE-D42F-E84B-89B7-F06D3377E2FA}" srcOrd="1" destOrd="0" parTransId="{9436A8AB-1448-9F4A-935C-3D42BAB6FE28}" sibTransId="{AADDB3A5-CF01-E046-93C9-5025C7C15F91}"/>
    <dgm:cxn modelId="{E9D5E124-DEA2-9941-8EA8-7E8460E77D23}" srcId="{81FA1EC5-2BF4-8940-BE78-43E41A445818}" destId="{64D29C0A-A961-414A-96D0-E1215D77C370}" srcOrd="2" destOrd="0" parTransId="{1835595E-AAF2-284D-B539-F6EF8A3E95EB}" sibTransId="{A0271D73-89D5-8B46-88F4-412DDEBF3457}"/>
    <dgm:cxn modelId="{447F494B-CA6A-E348-9C71-695B298A65D8}" type="presOf" srcId="{64D29C0A-A961-414A-96D0-E1215D77C370}" destId="{9D188C30-C83B-3C4E-B453-38AB6FF06927}" srcOrd="1" destOrd="0" presId="urn:microsoft.com/office/officeart/2005/8/layout/venn1"/>
    <dgm:cxn modelId="{0E1B6D4E-C147-0942-8AC2-9A1A7EB350EC}" type="presOf" srcId="{81FA1EC5-2BF4-8940-BE78-43E41A445818}" destId="{2262C9AD-152E-9F41-B96C-79C525C8C738}" srcOrd="0" destOrd="0" presId="urn:microsoft.com/office/officeart/2005/8/layout/venn1"/>
    <dgm:cxn modelId="{5E5BA494-6EF3-8A40-A922-17AFFF78DC8B}" type="presOf" srcId="{4E21FCA1-3A1E-9141-9794-F0AA416D4930}" destId="{D7FCA760-E104-3D46-AF52-838B065DED64}" srcOrd="1" destOrd="0" presId="urn:microsoft.com/office/officeart/2005/8/layout/venn1"/>
    <dgm:cxn modelId="{7E0CC29E-5B91-B740-A3FE-A6C5EAAEF612}" srcId="{81FA1EC5-2BF4-8940-BE78-43E41A445818}" destId="{4E21FCA1-3A1E-9141-9794-F0AA416D4930}" srcOrd="0" destOrd="0" parTransId="{755B64D8-6A5A-8048-995D-1F6D793D9520}" sibTransId="{1CB6B2EF-88AB-ED4A-99BC-997F41DFAB4D}"/>
    <dgm:cxn modelId="{56C3B1A6-4B87-B946-8852-54540891B338}" type="presOf" srcId="{EA7B6FAE-D42F-E84B-89B7-F06D3377E2FA}" destId="{F5DEA4A4-92BA-5144-95A8-896E09220DB3}" srcOrd="0" destOrd="0" presId="urn:microsoft.com/office/officeart/2005/8/layout/venn1"/>
    <dgm:cxn modelId="{B3E780D9-54D0-1F48-AD2B-3B777F49B974}" type="presOf" srcId="{EA7B6FAE-D42F-E84B-89B7-F06D3377E2FA}" destId="{E9336662-59C6-164D-A340-6C511E26F5C3}" srcOrd="1" destOrd="0" presId="urn:microsoft.com/office/officeart/2005/8/layout/venn1"/>
    <dgm:cxn modelId="{B4C399FC-911F-9940-9879-F2F6AE082737}" type="presOf" srcId="{4E21FCA1-3A1E-9141-9794-F0AA416D4930}" destId="{2157797B-873A-5D43-AD6A-2CAB9F5EF09E}" srcOrd="0" destOrd="0" presId="urn:microsoft.com/office/officeart/2005/8/layout/venn1"/>
    <dgm:cxn modelId="{9E7B38AA-B9B0-5542-839B-A690D0E418F6}" type="presParOf" srcId="{2262C9AD-152E-9F41-B96C-79C525C8C738}" destId="{2157797B-873A-5D43-AD6A-2CAB9F5EF09E}" srcOrd="0" destOrd="0" presId="urn:microsoft.com/office/officeart/2005/8/layout/venn1"/>
    <dgm:cxn modelId="{16905341-B0B4-2344-9386-34CD6E73C866}" type="presParOf" srcId="{2262C9AD-152E-9F41-B96C-79C525C8C738}" destId="{D7FCA760-E104-3D46-AF52-838B065DED64}" srcOrd="1" destOrd="0" presId="urn:microsoft.com/office/officeart/2005/8/layout/venn1"/>
    <dgm:cxn modelId="{B7CA9DD9-FE45-5B46-B090-B3993917B5FE}" type="presParOf" srcId="{2262C9AD-152E-9F41-B96C-79C525C8C738}" destId="{F5DEA4A4-92BA-5144-95A8-896E09220DB3}" srcOrd="2" destOrd="0" presId="urn:microsoft.com/office/officeart/2005/8/layout/venn1"/>
    <dgm:cxn modelId="{5115A187-3AA2-8640-AFB0-42D5F0F1F3CC}" type="presParOf" srcId="{2262C9AD-152E-9F41-B96C-79C525C8C738}" destId="{E9336662-59C6-164D-A340-6C511E26F5C3}" srcOrd="3" destOrd="0" presId="urn:microsoft.com/office/officeart/2005/8/layout/venn1"/>
    <dgm:cxn modelId="{ECAAC275-2AB6-AF42-86AB-B4CED70C6807}" type="presParOf" srcId="{2262C9AD-152E-9F41-B96C-79C525C8C738}" destId="{B6E169A1-4878-694D-AE42-BFE54CF28D6D}" srcOrd="4" destOrd="0" presId="urn:microsoft.com/office/officeart/2005/8/layout/venn1"/>
    <dgm:cxn modelId="{3647B511-6011-4C4B-A548-0A13D28D4AE4}" type="presParOf" srcId="{2262C9AD-152E-9F41-B96C-79C525C8C738}" destId="{9D188C30-C83B-3C4E-B453-38AB6FF0692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7797B-873A-5D43-AD6A-2CAB9F5EF09E}">
      <dsp:nvSpPr>
        <dsp:cNvPr id="0" name=""/>
        <dsp:cNvSpPr/>
      </dsp:nvSpPr>
      <dsp:spPr>
        <a:xfrm>
          <a:off x="2438399" y="67733"/>
          <a:ext cx="3251200" cy="32512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s-MX" sz="2700" kern="1200" dirty="0"/>
            <a:t>Aula</a:t>
          </a:r>
        </a:p>
      </dsp:txBody>
      <dsp:txXfrm>
        <a:off x="2871893" y="636693"/>
        <a:ext cx="2384213" cy="1463040"/>
      </dsp:txXfrm>
    </dsp:sp>
    <dsp:sp modelId="{F5DEA4A4-92BA-5144-95A8-896E09220DB3}">
      <dsp:nvSpPr>
        <dsp:cNvPr id="0" name=""/>
        <dsp:cNvSpPr/>
      </dsp:nvSpPr>
      <dsp:spPr>
        <a:xfrm>
          <a:off x="3611541" y="2099733"/>
          <a:ext cx="3251200" cy="32512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s-MX" sz="2700" kern="1200" dirty="0"/>
            <a:t>Comunitario </a:t>
          </a:r>
        </a:p>
      </dsp:txBody>
      <dsp:txXfrm>
        <a:off x="4605866" y="2939626"/>
        <a:ext cx="1950720" cy="1788160"/>
      </dsp:txXfrm>
    </dsp:sp>
    <dsp:sp modelId="{B6E169A1-4878-694D-AE42-BFE54CF28D6D}">
      <dsp:nvSpPr>
        <dsp:cNvPr id="0" name=""/>
        <dsp:cNvSpPr/>
      </dsp:nvSpPr>
      <dsp:spPr>
        <a:xfrm>
          <a:off x="1265258" y="2099733"/>
          <a:ext cx="3251200" cy="32512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s-MX" sz="2700" kern="1200" dirty="0"/>
            <a:t>Escolar </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9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4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81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‹Nº›</a:t>
            </a:fld>
            <a:endParaRPr lang="en-US"/>
          </a:p>
        </p:txBody>
      </p:sp>
    </p:spTree>
    <p:extLst>
      <p:ext uri="{BB962C8B-B14F-4D97-AF65-F5344CB8AC3E}">
        <p14:creationId xmlns:p14="http://schemas.microsoft.com/office/powerpoint/2010/main" val="23393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22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5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26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33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‹Nº›</a:t>
            </a:fld>
            <a:endParaRPr lang="en-US"/>
          </a:p>
        </p:txBody>
      </p:sp>
    </p:spTree>
    <p:extLst>
      <p:ext uri="{BB962C8B-B14F-4D97-AF65-F5344CB8AC3E}">
        <p14:creationId xmlns:p14="http://schemas.microsoft.com/office/powerpoint/2010/main" val="1134995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9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9/9/23</a:t>
            </a:fld>
            <a:endParaRPr lang="en-US"/>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‹Nº›</a:t>
            </a:fld>
            <a:endParaRPr lang="en-US"/>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06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9/9/23</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‹Nº›</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3299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4.png"/><Relationship Id="rId4" Type="http://schemas.openxmlformats.org/officeDocument/2006/relationships/diagramQuickStyle" Target="../diagrams/quickStyle1.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hool desk with books and pencils with chalkboard in background">
            <a:extLst>
              <a:ext uri="{FF2B5EF4-FFF2-40B4-BE49-F238E27FC236}">
                <a16:creationId xmlns:a16="http://schemas.microsoft.com/office/drawing/2014/main" id="{70C956EB-383E-E877-560F-03C71170C928}"/>
              </a:ext>
            </a:extLst>
          </p:cNvPr>
          <p:cNvPicPr>
            <a:picLocks noChangeAspect="1"/>
          </p:cNvPicPr>
          <p:nvPr/>
        </p:nvPicPr>
        <p:blipFill rotWithShape="1">
          <a:blip r:embed="rId2">
            <a:alphaModFix amt="60000"/>
          </a:blip>
          <a:srcRect t="15730"/>
          <a:stretch/>
        </p:blipFill>
        <p:spPr>
          <a:xfrm>
            <a:off x="20" y="24724"/>
            <a:ext cx="12191979" cy="6857989"/>
          </a:xfrm>
          <a:prstGeom prst="rect">
            <a:avLst/>
          </a:prstGeom>
        </p:spPr>
      </p:pic>
      <p:sp>
        <p:nvSpPr>
          <p:cNvPr id="2" name="Título 1">
            <a:extLst>
              <a:ext uri="{FF2B5EF4-FFF2-40B4-BE49-F238E27FC236}">
                <a16:creationId xmlns:a16="http://schemas.microsoft.com/office/drawing/2014/main" id="{AB31C99D-4177-62BC-0340-A4196F0FE0A9}"/>
              </a:ext>
            </a:extLst>
          </p:cNvPr>
          <p:cNvSpPr>
            <a:spLocks noGrp="1"/>
          </p:cNvSpPr>
          <p:nvPr>
            <p:ph type="ctrTitle"/>
          </p:nvPr>
        </p:nvSpPr>
        <p:spPr>
          <a:xfrm>
            <a:off x="521208" y="815803"/>
            <a:ext cx="6108192" cy="5099101"/>
          </a:xfrm>
        </p:spPr>
        <p:txBody>
          <a:bodyPr anchor="ctr">
            <a:normAutofit/>
          </a:bodyPr>
          <a:lstStyle/>
          <a:p>
            <a:pPr algn="ctr"/>
            <a:r>
              <a:rPr lang="es-MX" sz="6000" dirty="0">
                <a:solidFill>
                  <a:srgbClr val="FFFFFF"/>
                </a:solidFill>
              </a:rPr>
              <a:t>LA </a:t>
            </a:r>
            <a:r>
              <a:rPr lang="es-MX" sz="7200" b="1" dirty="0">
                <a:solidFill>
                  <a:srgbClr val="FFFFFF"/>
                </a:solidFill>
              </a:rPr>
              <a:t>N</a:t>
            </a:r>
            <a:r>
              <a:rPr lang="es-MX" sz="6000" dirty="0">
                <a:solidFill>
                  <a:srgbClr val="FFFFFF"/>
                </a:solidFill>
              </a:rPr>
              <a:t>UEVA </a:t>
            </a:r>
            <a:r>
              <a:rPr lang="es-MX" sz="7200" b="1" dirty="0">
                <a:solidFill>
                  <a:srgbClr val="FFFFFF"/>
                </a:solidFill>
              </a:rPr>
              <a:t>E</a:t>
            </a:r>
            <a:r>
              <a:rPr lang="es-MX" sz="6000" dirty="0">
                <a:solidFill>
                  <a:srgbClr val="FFFFFF"/>
                </a:solidFill>
              </a:rPr>
              <a:t>SCUELA </a:t>
            </a:r>
            <a:r>
              <a:rPr lang="es-MX" sz="7200" b="1" dirty="0">
                <a:solidFill>
                  <a:srgbClr val="FFFFFF"/>
                </a:solidFill>
              </a:rPr>
              <a:t>M</a:t>
            </a:r>
            <a:r>
              <a:rPr lang="es-MX" sz="6000" dirty="0">
                <a:solidFill>
                  <a:srgbClr val="FFFFFF"/>
                </a:solidFill>
              </a:rPr>
              <a:t>EXICANA</a:t>
            </a:r>
            <a:br>
              <a:rPr lang="es-MX" sz="6000" dirty="0">
                <a:solidFill>
                  <a:srgbClr val="FFFFFF"/>
                </a:solidFill>
              </a:rPr>
            </a:br>
            <a:br>
              <a:rPr lang="es-MX" sz="6000" dirty="0">
                <a:solidFill>
                  <a:srgbClr val="FFFFFF"/>
                </a:solidFill>
              </a:rPr>
            </a:br>
            <a:r>
              <a:rPr lang="es-MX" sz="1600" dirty="0">
                <a:solidFill>
                  <a:srgbClr val="FFFFFF"/>
                </a:solidFill>
              </a:rPr>
              <a:t>PRESENTA: MARÍA LUISA IBARRA IBARRA</a:t>
            </a:r>
            <a:endParaRPr lang="es-MX" sz="6000" dirty="0">
              <a:solidFill>
                <a:srgbClr val="FFFFFF"/>
              </a:solidFill>
            </a:endParaRPr>
          </a:p>
        </p:txBody>
      </p:sp>
      <p:sp>
        <p:nvSpPr>
          <p:cNvPr id="3" name="Subtítulo 2">
            <a:extLst>
              <a:ext uri="{FF2B5EF4-FFF2-40B4-BE49-F238E27FC236}">
                <a16:creationId xmlns:a16="http://schemas.microsoft.com/office/drawing/2014/main" id="{25AF1EF5-1013-1BBF-DB39-87382D166BEE}"/>
              </a:ext>
            </a:extLst>
          </p:cNvPr>
          <p:cNvSpPr>
            <a:spLocks noGrp="1"/>
          </p:cNvSpPr>
          <p:nvPr>
            <p:ph type="subTitle" idx="1"/>
          </p:nvPr>
        </p:nvSpPr>
        <p:spPr>
          <a:xfrm>
            <a:off x="9020014" y="638879"/>
            <a:ext cx="3171961" cy="5020747"/>
          </a:xfrm>
        </p:spPr>
        <p:txBody>
          <a:bodyPr anchor="t">
            <a:normAutofit fontScale="92500"/>
          </a:bodyPr>
          <a:lstStyle/>
          <a:p>
            <a:endParaRPr lang="es-MX" sz="1200" dirty="0">
              <a:solidFill>
                <a:srgbClr val="FFFFFF"/>
              </a:solidFill>
            </a:endParaRPr>
          </a:p>
          <a:p>
            <a:r>
              <a:rPr lang="es-MX" sz="1200" dirty="0">
                <a:solidFill>
                  <a:srgbClr val="FFFFFF"/>
                </a:solidFill>
              </a:rPr>
              <a:t>CONGRESO DE DIRECTIVOS</a:t>
            </a:r>
          </a:p>
          <a:p>
            <a:r>
              <a:rPr lang="es-MX" sz="1200" dirty="0">
                <a:solidFill>
                  <a:srgbClr val="FFFFFF"/>
                </a:solidFill>
              </a:rPr>
              <a:t>09 – 09 – 2023</a:t>
            </a:r>
          </a:p>
          <a:p>
            <a:r>
              <a:rPr lang="es-MX" sz="1200" dirty="0">
                <a:solidFill>
                  <a:srgbClr val="FFFFFF"/>
                </a:solidFill>
              </a:rPr>
              <a:t>Monterrey, nuevo león</a:t>
            </a: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pPr algn="ctr"/>
            <a:r>
              <a:rPr lang="es-MX" sz="1700" dirty="0">
                <a:solidFill>
                  <a:srgbClr val="FFFFFF"/>
                </a:solidFill>
              </a:rPr>
              <a:t>RED SALESIANA </a:t>
            </a:r>
          </a:p>
          <a:p>
            <a:pPr algn="ctr"/>
            <a:r>
              <a:rPr lang="es-MX" sz="1700" dirty="0">
                <a:solidFill>
                  <a:srgbClr val="FFFFFF"/>
                </a:solidFill>
              </a:rPr>
              <a:t>DE ESCUELAS MÉXICO</a:t>
            </a:r>
          </a:p>
        </p:txBody>
      </p:sp>
      <p:cxnSp>
        <p:nvCxnSpPr>
          <p:cNvPr id="11" name="Straight Connector 10">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2">
            <a:extLst>
              <a:ext uri="{FF2B5EF4-FFF2-40B4-BE49-F238E27FC236}">
                <a16:creationId xmlns:a16="http://schemas.microsoft.com/office/drawing/2014/main" id="{923F81E2-AE9A-4D71-87B5-D24817F306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571500"/>
            <a:ext cx="0" cy="571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14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27F6D8B-355C-C787-61D0-89C71479256B}"/>
              </a:ext>
            </a:extLst>
          </p:cNvPr>
          <p:cNvSpPr/>
          <p:nvPr/>
        </p:nvSpPr>
        <p:spPr>
          <a:xfrm>
            <a:off x="809899" y="1323431"/>
            <a:ext cx="10472725" cy="407034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es-MX" sz="4400" dirty="0">
                <a:effectLst/>
                <a:latin typeface="Times" pitchFamily="2" charset="0"/>
              </a:rPr>
              <a:t>Las y los estudiantes se apropien, cada uno </a:t>
            </a:r>
          </a:p>
          <a:p>
            <a:pPr algn="ctr">
              <a:lnSpc>
                <a:spcPct val="150000"/>
              </a:lnSpc>
            </a:pPr>
            <a:r>
              <a:rPr lang="es-MX" sz="4400" dirty="0">
                <a:effectLst/>
                <a:latin typeface="Times" pitchFamily="2" charset="0"/>
              </a:rPr>
              <a:t>a su manera, de la cultura universal, </a:t>
            </a:r>
          </a:p>
          <a:p>
            <a:pPr algn="ctr">
              <a:lnSpc>
                <a:spcPct val="150000"/>
              </a:lnSpc>
            </a:pPr>
            <a:r>
              <a:rPr lang="es-MX" sz="4400" dirty="0">
                <a:effectLst/>
                <a:latin typeface="Times" pitchFamily="2" charset="0"/>
              </a:rPr>
              <a:t>la ciencia, los valores y las distintas formas de vivir y convivir.</a:t>
            </a:r>
          </a:p>
        </p:txBody>
      </p:sp>
    </p:spTree>
    <p:extLst>
      <p:ext uri="{BB962C8B-B14F-4D97-AF65-F5344CB8AC3E}">
        <p14:creationId xmlns:p14="http://schemas.microsoft.com/office/powerpoint/2010/main" val="348276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1E0CF-5BD0-916E-10E5-97829A81536C}"/>
              </a:ext>
            </a:extLst>
          </p:cNvPr>
          <p:cNvSpPr>
            <a:spLocks noGrp="1"/>
          </p:cNvSpPr>
          <p:nvPr>
            <p:ph type="title"/>
          </p:nvPr>
        </p:nvSpPr>
        <p:spPr>
          <a:xfrm>
            <a:off x="571500" y="717452"/>
            <a:ext cx="11049000" cy="5252274"/>
          </a:xfrm>
        </p:spPr>
        <p:txBody>
          <a:bodyPr>
            <a:normAutofit/>
          </a:bodyPr>
          <a:lstStyle/>
          <a:p>
            <a:pPr algn="ct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r>
              <a:rPr lang="es-MX" b="1" dirty="0">
                <a:solidFill>
                  <a:schemeClr val="tx2">
                    <a:lumMod val="90000"/>
                    <a:lumOff val="10000"/>
                  </a:schemeClr>
                </a:solidFill>
              </a:rPr>
              <a:t>LUGAR QUE OCUPAN LA PERSONA </a:t>
            </a:r>
            <a:br>
              <a:rPr lang="es-MX" b="1" dirty="0">
                <a:solidFill>
                  <a:schemeClr val="tx2">
                    <a:lumMod val="90000"/>
                    <a:lumOff val="10000"/>
                  </a:schemeClr>
                </a:solidFill>
              </a:rPr>
            </a:br>
            <a:r>
              <a:rPr lang="es-MX" b="1" dirty="0">
                <a:solidFill>
                  <a:schemeClr val="tx2">
                    <a:lumMod val="90000"/>
                    <a:lumOff val="10000"/>
                  </a:schemeClr>
                </a:solidFill>
              </a:rPr>
              <a:t>Y LA COMUNIDAD EN LA NEM</a:t>
            </a:r>
          </a:p>
        </p:txBody>
      </p:sp>
    </p:spTree>
    <p:extLst>
      <p:ext uri="{BB962C8B-B14F-4D97-AF65-F5344CB8AC3E}">
        <p14:creationId xmlns:p14="http://schemas.microsoft.com/office/powerpoint/2010/main" val="370640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9B872D3-AE5A-8431-2E7C-7BA4F4745EC7}"/>
              </a:ext>
            </a:extLst>
          </p:cNvPr>
          <p:cNvSpPr txBox="1"/>
          <p:nvPr/>
        </p:nvSpPr>
        <p:spPr>
          <a:xfrm>
            <a:off x="629194" y="991999"/>
            <a:ext cx="10933612" cy="4770537"/>
          </a:xfrm>
          <a:prstGeom prst="rect">
            <a:avLst/>
          </a:prstGeom>
          <a:noFill/>
        </p:spPr>
        <p:txBody>
          <a:bodyPr wrap="square">
            <a:spAutoFit/>
          </a:bodyPr>
          <a:lstStyle/>
          <a:p>
            <a:pPr algn="ctr">
              <a:lnSpc>
                <a:spcPct val="150000"/>
              </a:lnSpc>
            </a:pPr>
            <a:r>
              <a:rPr lang="es-MX" sz="2800" dirty="0">
                <a:effectLst/>
                <a:latin typeface="Times" pitchFamily="2" charset="0"/>
              </a:rPr>
              <a:t>Este plan de estudios coloca a la </a:t>
            </a:r>
            <a:r>
              <a:rPr lang="es-MX" sz="3100" b="1" dirty="0">
                <a:effectLst/>
                <a:latin typeface="Times" pitchFamily="2" charset="0"/>
              </a:rPr>
              <a:t>comunidad como el espacio social,</a:t>
            </a:r>
          </a:p>
          <a:p>
            <a:pPr algn="ctr">
              <a:lnSpc>
                <a:spcPct val="150000"/>
              </a:lnSpc>
            </a:pPr>
            <a:r>
              <a:rPr lang="es-MX" sz="3100" b="1" dirty="0">
                <a:effectLst/>
                <a:latin typeface="Times" pitchFamily="2" charset="0"/>
              </a:rPr>
              <a:t>cultural, político, productivo y simbólico en el que se inscribe la</a:t>
            </a:r>
          </a:p>
          <a:p>
            <a:pPr algn="ctr">
              <a:lnSpc>
                <a:spcPct val="150000"/>
              </a:lnSpc>
            </a:pPr>
            <a:r>
              <a:rPr lang="es-MX" sz="3100" b="1" dirty="0">
                <a:effectLst/>
                <a:latin typeface="Times" pitchFamily="2" charset="0"/>
              </a:rPr>
              <a:t>escuela</a:t>
            </a:r>
            <a:r>
              <a:rPr lang="es-MX" sz="2800" dirty="0">
                <a:effectLst/>
                <a:latin typeface="Times" pitchFamily="2" charset="0"/>
              </a:rPr>
              <a:t> entendida como el núcleo de las relaciones pedagógicas,</a:t>
            </a:r>
          </a:p>
          <a:p>
            <a:pPr algn="ctr">
              <a:lnSpc>
                <a:spcPct val="150000"/>
              </a:lnSpc>
            </a:pPr>
            <a:r>
              <a:rPr lang="es-MX" sz="2800" dirty="0">
                <a:effectLst/>
                <a:latin typeface="Times" pitchFamily="2" charset="0"/>
              </a:rPr>
              <a:t>así como de los procesos de enseñanza y aprendizaje, para que las</a:t>
            </a:r>
          </a:p>
          <a:p>
            <a:pPr algn="ctr">
              <a:lnSpc>
                <a:spcPct val="150000"/>
              </a:lnSpc>
            </a:pPr>
            <a:r>
              <a:rPr lang="es-MX" sz="2800" dirty="0">
                <a:effectLst/>
                <a:latin typeface="Times" pitchFamily="2" charset="0"/>
              </a:rPr>
              <a:t>y los estudiantes desarrollen al máximo todas sus potencialidades</a:t>
            </a:r>
          </a:p>
          <a:p>
            <a:pPr algn="ctr">
              <a:lnSpc>
                <a:spcPct val="150000"/>
              </a:lnSpc>
            </a:pPr>
            <a:r>
              <a:rPr lang="es-MX" sz="2800" dirty="0">
                <a:effectLst/>
                <a:latin typeface="Times" pitchFamily="2" charset="0"/>
              </a:rPr>
              <a:t>y capacidades en el seno de una comunidad a la que sirven y que</a:t>
            </a:r>
          </a:p>
          <a:p>
            <a:pPr algn="ctr">
              <a:lnSpc>
                <a:spcPct val="150000"/>
              </a:lnSpc>
            </a:pPr>
            <a:r>
              <a:rPr lang="es-MX" sz="2800" dirty="0">
                <a:effectLst/>
                <a:latin typeface="Times" pitchFamily="2" charset="0"/>
              </a:rPr>
              <a:t>les sirve.</a:t>
            </a:r>
          </a:p>
        </p:txBody>
      </p:sp>
    </p:spTree>
    <p:extLst>
      <p:ext uri="{BB962C8B-B14F-4D97-AF65-F5344CB8AC3E}">
        <p14:creationId xmlns:p14="http://schemas.microsoft.com/office/powerpoint/2010/main" val="4190579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CFE93534-45B9-A256-851B-3047B7C4C239}"/>
              </a:ext>
            </a:extLst>
          </p:cNvPr>
          <p:cNvGraphicFramePr/>
          <p:nvPr>
            <p:extLst>
              <p:ext uri="{D42A27DB-BD31-4B8C-83A1-F6EECF244321}">
                <p14:modId xmlns:p14="http://schemas.microsoft.com/office/powerpoint/2010/main" val="392171539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2A0F17A7-EF46-050C-323A-E235BF190D9D}"/>
              </a:ext>
            </a:extLst>
          </p:cNvPr>
          <p:cNvSpPr/>
          <p:nvPr/>
        </p:nvSpPr>
        <p:spPr>
          <a:xfrm>
            <a:off x="554287" y="0"/>
            <a:ext cx="2955425"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3600" b="1" cap="none" spc="0" dirty="0">
                <a:ln/>
                <a:solidFill>
                  <a:schemeClr val="accent3"/>
                </a:solidFill>
                <a:effectLst/>
                <a:latin typeface="Beirut" pitchFamily="2" charset="-78"/>
                <a:cs typeface="Beirut" pitchFamily="2" charset="-78"/>
              </a:rPr>
              <a:t>ESCENARIOS</a:t>
            </a:r>
          </a:p>
        </p:txBody>
      </p:sp>
      <p:pic>
        <p:nvPicPr>
          <p:cNvPr id="7" name="Imagen 6">
            <a:extLst>
              <a:ext uri="{FF2B5EF4-FFF2-40B4-BE49-F238E27FC236}">
                <a16:creationId xmlns:a16="http://schemas.microsoft.com/office/drawing/2014/main" id="{7BEC2078-3C52-A889-A2DD-815DAF474972}"/>
              </a:ext>
            </a:extLst>
          </p:cNvPr>
          <p:cNvPicPr>
            <a:picLocks noChangeAspect="1"/>
          </p:cNvPicPr>
          <p:nvPr/>
        </p:nvPicPr>
        <p:blipFill>
          <a:blip r:embed="rId7"/>
          <a:stretch>
            <a:fillRect/>
          </a:stretch>
        </p:blipFill>
        <p:spPr>
          <a:xfrm>
            <a:off x="774699" y="719666"/>
            <a:ext cx="2514600" cy="2057400"/>
          </a:xfrm>
          <a:prstGeom prst="rect">
            <a:avLst/>
          </a:prstGeom>
        </p:spPr>
      </p:pic>
      <p:pic>
        <p:nvPicPr>
          <p:cNvPr id="9" name="Imagen 8">
            <a:extLst>
              <a:ext uri="{FF2B5EF4-FFF2-40B4-BE49-F238E27FC236}">
                <a16:creationId xmlns:a16="http://schemas.microsoft.com/office/drawing/2014/main" id="{F2F0223C-A1E8-5E67-06DA-54D334195E80}"/>
              </a:ext>
            </a:extLst>
          </p:cNvPr>
          <p:cNvPicPr>
            <a:picLocks noChangeAspect="1"/>
          </p:cNvPicPr>
          <p:nvPr/>
        </p:nvPicPr>
        <p:blipFill>
          <a:blip r:embed="rId8"/>
          <a:stretch>
            <a:fillRect/>
          </a:stretch>
        </p:blipFill>
        <p:spPr>
          <a:xfrm>
            <a:off x="8996328" y="61350"/>
            <a:ext cx="2501900" cy="4038600"/>
          </a:xfrm>
          <a:prstGeom prst="rect">
            <a:avLst/>
          </a:prstGeom>
        </p:spPr>
      </p:pic>
      <p:cxnSp>
        <p:nvCxnSpPr>
          <p:cNvPr id="11" name="Conector recto de flecha 10">
            <a:extLst>
              <a:ext uri="{FF2B5EF4-FFF2-40B4-BE49-F238E27FC236}">
                <a16:creationId xmlns:a16="http://schemas.microsoft.com/office/drawing/2014/main" id="{43CE697F-37D0-5BBB-1E49-A1B81847D11C}"/>
              </a:ext>
            </a:extLst>
          </p:cNvPr>
          <p:cNvCxnSpPr/>
          <p:nvPr/>
        </p:nvCxnSpPr>
        <p:spPr>
          <a:xfrm flipV="1">
            <a:off x="7764651" y="836908"/>
            <a:ext cx="1138052" cy="9114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A6E5CD75-798B-5515-57BC-DC9594CC11A6}"/>
              </a:ext>
            </a:extLst>
          </p:cNvPr>
          <p:cNvPicPr>
            <a:picLocks noChangeAspect="1"/>
          </p:cNvPicPr>
          <p:nvPr/>
        </p:nvPicPr>
        <p:blipFill>
          <a:blip r:embed="rId9"/>
          <a:stretch>
            <a:fillRect/>
          </a:stretch>
        </p:blipFill>
        <p:spPr>
          <a:xfrm>
            <a:off x="375188" y="3910454"/>
            <a:ext cx="2514600" cy="1638300"/>
          </a:xfrm>
          <a:prstGeom prst="rect">
            <a:avLst/>
          </a:prstGeom>
        </p:spPr>
      </p:pic>
      <p:cxnSp>
        <p:nvCxnSpPr>
          <p:cNvPr id="15" name="Conector recto de flecha 14">
            <a:extLst>
              <a:ext uri="{FF2B5EF4-FFF2-40B4-BE49-F238E27FC236}">
                <a16:creationId xmlns:a16="http://schemas.microsoft.com/office/drawing/2014/main" id="{1280A794-AF30-92EE-6F1B-B67AAB7F2D88}"/>
              </a:ext>
            </a:extLst>
          </p:cNvPr>
          <p:cNvCxnSpPr/>
          <p:nvPr/>
        </p:nvCxnSpPr>
        <p:spPr>
          <a:xfrm flipH="1">
            <a:off x="2929180" y="4463512"/>
            <a:ext cx="36011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A637141C-A89C-B00D-4CB6-DBF990533BFB}"/>
              </a:ext>
            </a:extLst>
          </p:cNvPr>
          <p:cNvPicPr>
            <a:picLocks noChangeAspect="1"/>
          </p:cNvPicPr>
          <p:nvPr/>
        </p:nvPicPr>
        <p:blipFill>
          <a:blip r:embed="rId10"/>
          <a:stretch>
            <a:fillRect/>
          </a:stretch>
        </p:blipFill>
        <p:spPr>
          <a:xfrm>
            <a:off x="9384870" y="4269606"/>
            <a:ext cx="2514600" cy="2527300"/>
          </a:xfrm>
          <a:prstGeom prst="rect">
            <a:avLst/>
          </a:prstGeom>
        </p:spPr>
      </p:pic>
      <p:cxnSp>
        <p:nvCxnSpPr>
          <p:cNvPr id="19" name="Conector recto de flecha 18">
            <a:extLst>
              <a:ext uri="{FF2B5EF4-FFF2-40B4-BE49-F238E27FC236}">
                <a16:creationId xmlns:a16="http://schemas.microsoft.com/office/drawing/2014/main" id="{5CC1E529-AE62-3B76-6696-28541F8DA928}"/>
              </a:ext>
            </a:extLst>
          </p:cNvPr>
          <p:cNvCxnSpPr/>
          <p:nvPr/>
        </p:nvCxnSpPr>
        <p:spPr>
          <a:xfrm>
            <a:off x="8682290" y="5106893"/>
            <a:ext cx="702580" cy="147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75447112-B257-8E55-AF18-F579437944B9}"/>
              </a:ext>
            </a:extLst>
          </p:cNvPr>
          <p:cNvSpPr txBox="1"/>
          <p:nvPr/>
        </p:nvSpPr>
        <p:spPr>
          <a:xfrm>
            <a:off x="554287" y="6421745"/>
            <a:ext cx="7175715" cy="369332"/>
          </a:xfrm>
          <a:prstGeom prst="rect">
            <a:avLst/>
          </a:prstGeom>
          <a:noFill/>
        </p:spPr>
        <p:txBody>
          <a:bodyPr wrap="square" rtlCol="0">
            <a:spAutoFit/>
          </a:bodyPr>
          <a:lstStyle/>
          <a:p>
            <a:r>
              <a:rPr lang="es-MX" dirty="0"/>
              <a:t>“Un libro sin recetas para la maestra y el maestro” Fase 3</a:t>
            </a:r>
          </a:p>
        </p:txBody>
      </p:sp>
    </p:spTree>
    <p:extLst>
      <p:ext uri="{BB962C8B-B14F-4D97-AF65-F5344CB8AC3E}">
        <p14:creationId xmlns:p14="http://schemas.microsoft.com/office/powerpoint/2010/main" val="26395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1E0CF-5BD0-916E-10E5-97829A81536C}"/>
              </a:ext>
            </a:extLst>
          </p:cNvPr>
          <p:cNvSpPr>
            <a:spLocks noGrp="1"/>
          </p:cNvSpPr>
          <p:nvPr>
            <p:ph type="title"/>
          </p:nvPr>
        </p:nvSpPr>
        <p:spPr>
          <a:xfrm>
            <a:off x="571500" y="717452"/>
            <a:ext cx="11049000" cy="5252274"/>
          </a:xfrm>
        </p:spPr>
        <p:txBody>
          <a:bodyPr>
            <a:normAutofit/>
          </a:bodyPr>
          <a:lstStyle/>
          <a:p>
            <a:pPr algn="ct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r>
              <a:rPr lang="es-MX" b="1" dirty="0">
                <a:solidFill>
                  <a:schemeClr val="tx2">
                    <a:lumMod val="90000"/>
                    <a:lumOff val="10000"/>
                  </a:schemeClr>
                </a:solidFill>
              </a:rPr>
              <a:t>MARCO PEDAGÓGICO</a:t>
            </a:r>
          </a:p>
        </p:txBody>
      </p:sp>
    </p:spTree>
    <p:extLst>
      <p:ext uri="{BB962C8B-B14F-4D97-AF65-F5344CB8AC3E}">
        <p14:creationId xmlns:p14="http://schemas.microsoft.com/office/powerpoint/2010/main" val="1413620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9410613A-2C29-1935-4C47-9E6109E1E814}"/>
              </a:ext>
            </a:extLst>
          </p:cNvPr>
          <p:cNvGraphicFramePr>
            <a:graphicFrameLocks noGrp="1"/>
          </p:cNvGraphicFramePr>
          <p:nvPr>
            <p:extLst>
              <p:ext uri="{D42A27DB-BD31-4B8C-83A1-F6EECF244321}">
                <p14:modId xmlns:p14="http://schemas.microsoft.com/office/powerpoint/2010/main" val="3020909466"/>
              </p:ext>
            </p:extLst>
          </p:nvPr>
        </p:nvGraphicFramePr>
        <p:xfrm>
          <a:off x="1024610" y="750673"/>
          <a:ext cx="10258156" cy="5308600"/>
        </p:xfrm>
        <a:graphic>
          <a:graphicData uri="http://schemas.openxmlformats.org/drawingml/2006/table">
            <a:tbl>
              <a:tblPr firstRow="1" bandRow="1">
                <a:tableStyleId>{5C22544A-7EE6-4342-B048-85BDC9FD1C3A}</a:tableStyleId>
              </a:tblPr>
              <a:tblGrid>
                <a:gridCol w="5515675">
                  <a:extLst>
                    <a:ext uri="{9D8B030D-6E8A-4147-A177-3AD203B41FA5}">
                      <a16:colId xmlns:a16="http://schemas.microsoft.com/office/drawing/2014/main" val="501078362"/>
                    </a:ext>
                  </a:extLst>
                </a:gridCol>
                <a:gridCol w="4742481">
                  <a:extLst>
                    <a:ext uri="{9D8B030D-6E8A-4147-A177-3AD203B41FA5}">
                      <a16:colId xmlns:a16="http://schemas.microsoft.com/office/drawing/2014/main" val="2146866690"/>
                    </a:ext>
                  </a:extLst>
                </a:gridCol>
              </a:tblGrid>
              <a:tr h="370840">
                <a:tc gridSpan="2">
                  <a:txBody>
                    <a:bodyPr/>
                    <a:lstStyle/>
                    <a:p>
                      <a:pPr algn="ctr"/>
                      <a:r>
                        <a:rPr lang="es-MX" dirty="0"/>
                        <a:t>Constitución Política de los Estados Unidos Mexicanos</a:t>
                      </a:r>
                    </a:p>
                  </a:txBody>
                  <a:tcPr/>
                </a:tc>
                <a:tc hMerge="1">
                  <a:txBody>
                    <a:bodyPr/>
                    <a:lstStyle/>
                    <a:p>
                      <a:pPr algn="ctr"/>
                      <a:endParaRPr lang="es-MX" dirty="0"/>
                    </a:p>
                  </a:txBody>
                  <a:tcPr/>
                </a:tc>
                <a:extLst>
                  <a:ext uri="{0D108BD9-81ED-4DB2-BD59-A6C34878D82A}">
                    <a16:rowId xmlns:a16="http://schemas.microsoft.com/office/drawing/2014/main" val="1345289113"/>
                  </a:ext>
                </a:extLst>
              </a:tr>
              <a:tr h="370840">
                <a:tc>
                  <a:txBody>
                    <a:bodyPr/>
                    <a:lstStyle/>
                    <a:p>
                      <a:pPr algn="ctr"/>
                      <a:endParaRPr lang="es-MX" sz="1000" dirty="0"/>
                    </a:p>
                    <a:p>
                      <a:pPr algn="ctr"/>
                      <a:r>
                        <a:rPr lang="es-MX" dirty="0"/>
                        <a:t>Artículo 3º. </a:t>
                      </a:r>
                    </a:p>
                    <a:p>
                      <a:pPr algn="ctr"/>
                      <a:endParaRPr lang="es-MX" sz="1000" dirty="0"/>
                    </a:p>
                    <a:p>
                      <a:pPr algn="ctr"/>
                      <a:r>
                        <a:rPr lang="es-MX" sz="1800" b="0" i="0" u="none" strike="noStrike" kern="1200" dirty="0">
                          <a:solidFill>
                            <a:schemeClr val="dk1"/>
                          </a:solidFill>
                          <a:effectLst/>
                          <a:latin typeface="+mn-lt"/>
                          <a:ea typeface="+mn-ea"/>
                          <a:cs typeface="+mn-cs"/>
                        </a:rPr>
                        <a:t>“la educación se basará en el </a:t>
                      </a:r>
                      <a:r>
                        <a:rPr lang="es-MX" sz="1800" b="1" i="0" u="none" strike="noStrike" kern="1200" dirty="0">
                          <a:solidFill>
                            <a:schemeClr val="dk1"/>
                          </a:solidFill>
                          <a:effectLst/>
                          <a:latin typeface="+mn-lt"/>
                          <a:ea typeface="+mn-ea"/>
                          <a:cs typeface="+mn-cs"/>
                        </a:rPr>
                        <a:t>respeto irrestricto </a:t>
                      </a:r>
                      <a:r>
                        <a:rPr lang="es-MX" sz="1800" b="0" i="0" u="none" strike="noStrike" kern="1200" dirty="0">
                          <a:solidFill>
                            <a:schemeClr val="dk1"/>
                          </a:solidFill>
                          <a:effectLst/>
                          <a:latin typeface="+mn-lt"/>
                          <a:ea typeface="+mn-ea"/>
                          <a:cs typeface="+mn-cs"/>
                        </a:rPr>
                        <a:t>de la dignidad de las personas, con un enfoque de derechos humanos y de igualdad sustantiva”</a:t>
                      </a:r>
                    </a:p>
                    <a:p>
                      <a:pPr algn="ctr"/>
                      <a:endParaRPr lang="es-MX" sz="1000" b="0" i="0" u="none" strike="noStrike" kern="1200" dirty="0">
                        <a:solidFill>
                          <a:schemeClr val="dk1"/>
                        </a:solidFill>
                        <a:effectLst/>
                        <a:latin typeface="+mn-lt"/>
                        <a:ea typeface="+mn-ea"/>
                        <a:cs typeface="+mn-cs"/>
                      </a:endParaRPr>
                    </a:p>
                    <a:p>
                      <a:pPr algn="ctr"/>
                      <a:r>
                        <a:rPr lang="es-MX" sz="1800" kern="1200" dirty="0">
                          <a:solidFill>
                            <a:schemeClr val="dk1"/>
                          </a:solidFill>
                          <a:effectLst/>
                          <a:latin typeface="+mn-lt"/>
                          <a:ea typeface="+mn-ea"/>
                          <a:cs typeface="+mn-cs"/>
                        </a:rPr>
                        <a:t>“Los planes y programas de estudio tendrán </a:t>
                      </a:r>
                      <a:r>
                        <a:rPr lang="es-MX" sz="1800" b="1" kern="1200" dirty="0">
                          <a:solidFill>
                            <a:schemeClr val="dk1"/>
                          </a:solidFill>
                          <a:effectLst/>
                          <a:latin typeface="+mn-lt"/>
                          <a:ea typeface="+mn-ea"/>
                          <a:cs typeface="+mn-cs"/>
                        </a:rPr>
                        <a:t>perspectiva de género y una orientación</a:t>
                      </a:r>
                    </a:p>
                    <a:p>
                      <a:pPr algn="ctr"/>
                      <a:r>
                        <a:rPr lang="es-MX" sz="1800" b="1" kern="1200" dirty="0">
                          <a:solidFill>
                            <a:schemeClr val="dk1"/>
                          </a:solidFill>
                          <a:effectLst/>
                          <a:latin typeface="+mn-lt"/>
                          <a:ea typeface="+mn-ea"/>
                          <a:cs typeface="+mn-cs"/>
                        </a:rPr>
                        <a:t>integral</a:t>
                      </a:r>
                      <a:r>
                        <a:rPr lang="es-MX" sz="1800" kern="1200" dirty="0">
                          <a:solidFill>
                            <a:schemeClr val="dk1"/>
                          </a:solidFill>
                          <a:effectLst/>
                          <a:latin typeface="+mn-lt"/>
                          <a:ea typeface="+mn-ea"/>
                          <a:cs typeface="+mn-cs"/>
                        </a:rPr>
                        <a:t>, por lo que se incluirá el conocimiento de las ciencias y humanidades: la enseñanza</a:t>
                      </a:r>
                    </a:p>
                    <a:p>
                      <a:pPr algn="ctr"/>
                      <a:r>
                        <a:rPr lang="es-MX" sz="1800" kern="1200" dirty="0">
                          <a:solidFill>
                            <a:schemeClr val="dk1"/>
                          </a:solidFill>
                          <a:effectLst/>
                          <a:latin typeface="+mn-lt"/>
                          <a:ea typeface="+mn-ea"/>
                          <a:cs typeface="+mn-cs"/>
                        </a:rPr>
                        <a:t>de las matemáticas, la lectoescritura, la literacidad, la historia, la geografía, el civismo, la filosofía, la tecnología, la innovación, las lenguas indígenas de nuestro país, las lenguas extranjeras, la educación física, el deporte, las artes, en especial la música, la promoción de estilos de vida saludables, la educación sexual y reproductiva y el cuidado al medio ambiente, entre otras”</a:t>
                      </a:r>
                    </a:p>
                  </a:txBody>
                  <a:tcPr/>
                </a:tc>
                <a:tc>
                  <a:txBody>
                    <a:bodyPr/>
                    <a:lstStyle/>
                    <a:p>
                      <a:pPr algn="ctr"/>
                      <a:endParaRPr lang="es-MX" sz="1000" dirty="0"/>
                    </a:p>
                    <a:p>
                      <a:pPr algn="ctr"/>
                      <a:r>
                        <a:rPr lang="es-MX" dirty="0"/>
                        <a:t>Artículo 2º.</a:t>
                      </a:r>
                    </a:p>
                    <a:p>
                      <a:pPr algn="ctr"/>
                      <a:endParaRPr lang="es-MX" sz="1000" dirty="0"/>
                    </a:p>
                    <a:p>
                      <a:pPr algn="ctr"/>
                      <a:r>
                        <a:rPr lang="es-MX" sz="1800" kern="1200" dirty="0">
                          <a:solidFill>
                            <a:schemeClr val="dk1"/>
                          </a:solidFill>
                          <a:effectLst/>
                          <a:latin typeface="+mn-lt"/>
                          <a:ea typeface="+mn-ea"/>
                          <a:cs typeface="+mn-cs"/>
                        </a:rPr>
                        <a:t>“Reconoce y garantiza el derecho de los pueblos y las </a:t>
                      </a:r>
                      <a:r>
                        <a:rPr lang="es-MX" sz="1800" b="1" kern="1200" dirty="0">
                          <a:solidFill>
                            <a:schemeClr val="dk1"/>
                          </a:solidFill>
                          <a:effectLst/>
                          <a:latin typeface="+mn-lt"/>
                          <a:ea typeface="+mn-ea"/>
                          <a:cs typeface="+mn-cs"/>
                        </a:rPr>
                        <a:t>comunidades indígenas </a:t>
                      </a:r>
                      <a:r>
                        <a:rPr lang="es-MX" sz="1800" kern="1200" dirty="0">
                          <a:solidFill>
                            <a:schemeClr val="dk1"/>
                          </a:solidFill>
                          <a:effectLst/>
                          <a:latin typeface="+mn-lt"/>
                          <a:ea typeface="+mn-ea"/>
                          <a:cs typeface="+mn-cs"/>
                        </a:rPr>
                        <a:t>a la</a:t>
                      </a:r>
                    </a:p>
                    <a:p>
                      <a:pPr algn="ctr"/>
                      <a:r>
                        <a:rPr lang="es-MX" sz="1800" kern="1200" dirty="0">
                          <a:solidFill>
                            <a:schemeClr val="dk1"/>
                          </a:solidFill>
                          <a:effectLst/>
                          <a:latin typeface="+mn-lt"/>
                          <a:ea typeface="+mn-ea"/>
                          <a:cs typeface="+mn-cs"/>
                        </a:rPr>
                        <a:t>libre determinación y, en consecuencia, a la autonomía para: Preservar y enriquecer</a:t>
                      </a:r>
                    </a:p>
                    <a:p>
                      <a:pPr algn="ctr"/>
                      <a:r>
                        <a:rPr lang="es-MX" sz="1800" kern="1200" dirty="0">
                          <a:solidFill>
                            <a:schemeClr val="dk1"/>
                          </a:solidFill>
                          <a:effectLst/>
                          <a:latin typeface="+mn-lt"/>
                          <a:ea typeface="+mn-ea"/>
                          <a:cs typeface="+mn-cs"/>
                        </a:rPr>
                        <a:t>sus lenguas, conocimientos y todos los elementos que constituyan su cultura e identidad.</a:t>
                      </a:r>
                    </a:p>
                    <a:p>
                      <a:pPr algn="ctr"/>
                      <a:r>
                        <a:rPr lang="es-MX" sz="1800" kern="1200" dirty="0">
                          <a:solidFill>
                            <a:schemeClr val="dk1"/>
                          </a:solidFill>
                          <a:effectLst/>
                          <a:latin typeface="+mn-lt"/>
                          <a:ea typeface="+mn-ea"/>
                          <a:cs typeface="+mn-cs"/>
                        </a:rPr>
                        <a:t>Garantizar e incrementar los niveles de escolaridad, favoreciendo la educación</a:t>
                      </a:r>
                    </a:p>
                    <a:p>
                      <a:pPr algn="ctr"/>
                      <a:r>
                        <a:rPr lang="es-MX" sz="1800" kern="1200" dirty="0">
                          <a:solidFill>
                            <a:schemeClr val="dk1"/>
                          </a:solidFill>
                          <a:effectLst/>
                          <a:latin typeface="+mn-lt"/>
                          <a:ea typeface="+mn-ea"/>
                          <a:cs typeface="+mn-cs"/>
                        </a:rPr>
                        <a:t>bilingüe e intercultural, la alfabetización, la conclusión de la educación básica, la</a:t>
                      </a:r>
                    </a:p>
                    <a:p>
                      <a:pPr algn="ctr"/>
                      <a:r>
                        <a:rPr lang="es-MX" sz="1800" kern="1200" dirty="0">
                          <a:solidFill>
                            <a:schemeClr val="dk1"/>
                          </a:solidFill>
                          <a:effectLst/>
                          <a:latin typeface="+mn-lt"/>
                          <a:ea typeface="+mn-ea"/>
                          <a:cs typeface="+mn-cs"/>
                        </a:rPr>
                        <a:t>capacitación productiva y la educación media superior y superior”</a:t>
                      </a:r>
                    </a:p>
                    <a:p>
                      <a:pPr algn="ctr"/>
                      <a:endParaRPr lang="es-MX" dirty="0"/>
                    </a:p>
                  </a:txBody>
                  <a:tcPr/>
                </a:tc>
                <a:extLst>
                  <a:ext uri="{0D108BD9-81ED-4DB2-BD59-A6C34878D82A}">
                    <a16:rowId xmlns:a16="http://schemas.microsoft.com/office/drawing/2014/main" val="1816033403"/>
                  </a:ext>
                </a:extLst>
              </a:tr>
            </a:tbl>
          </a:graphicData>
        </a:graphic>
      </p:graphicFrame>
    </p:spTree>
    <p:extLst>
      <p:ext uri="{BB962C8B-B14F-4D97-AF65-F5344CB8AC3E}">
        <p14:creationId xmlns:p14="http://schemas.microsoft.com/office/powerpoint/2010/main" val="1434439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9410613A-2C29-1935-4C47-9E6109E1E814}"/>
              </a:ext>
            </a:extLst>
          </p:cNvPr>
          <p:cNvGraphicFramePr>
            <a:graphicFrameLocks noGrp="1"/>
          </p:cNvGraphicFramePr>
          <p:nvPr>
            <p:extLst>
              <p:ext uri="{D42A27DB-BD31-4B8C-83A1-F6EECF244321}">
                <p14:modId xmlns:p14="http://schemas.microsoft.com/office/powerpoint/2010/main" val="476050676"/>
              </p:ext>
            </p:extLst>
          </p:nvPr>
        </p:nvGraphicFramePr>
        <p:xfrm>
          <a:off x="1024610" y="1246611"/>
          <a:ext cx="10258156" cy="4028440"/>
        </p:xfrm>
        <a:graphic>
          <a:graphicData uri="http://schemas.openxmlformats.org/drawingml/2006/table">
            <a:tbl>
              <a:tblPr firstRow="1" bandRow="1">
                <a:tableStyleId>{5C22544A-7EE6-4342-B048-85BDC9FD1C3A}</a:tableStyleId>
              </a:tblPr>
              <a:tblGrid>
                <a:gridCol w="10258156">
                  <a:extLst>
                    <a:ext uri="{9D8B030D-6E8A-4147-A177-3AD203B41FA5}">
                      <a16:colId xmlns:a16="http://schemas.microsoft.com/office/drawing/2014/main" val="501078362"/>
                    </a:ext>
                  </a:extLst>
                </a:gridCol>
              </a:tblGrid>
              <a:tr h="370840">
                <a:tc>
                  <a:txBody>
                    <a:bodyPr/>
                    <a:lstStyle/>
                    <a:p>
                      <a:pPr algn="ctr"/>
                      <a:r>
                        <a:rPr lang="es-MX" dirty="0"/>
                        <a:t>Ley General de Educación</a:t>
                      </a:r>
                    </a:p>
                  </a:txBody>
                  <a:tcPr/>
                </a:tc>
                <a:extLst>
                  <a:ext uri="{0D108BD9-81ED-4DB2-BD59-A6C34878D82A}">
                    <a16:rowId xmlns:a16="http://schemas.microsoft.com/office/drawing/2014/main" val="1345289113"/>
                  </a:ext>
                </a:extLst>
              </a:tr>
              <a:tr h="370840">
                <a:tc>
                  <a:txBody>
                    <a:bodyPr/>
                    <a:lstStyle/>
                    <a:p>
                      <a:pPr algn="ctr"/>
                      <a:endParaRPr lang="es-MX" dirty="0"/>
                    </a:p>
                    <a:p>
                      <a:pPr algn="ctr"/>
                      <a:r>
                        <a:rPr lang="es-MX" dirty="0"/>
                        <a:t>Artículo 22º </a:t>
                      </a:r>
                    </a:p>
                    <a:p>
                      <a:pPr algn="ctr"/>
                      <a:endParaRPr lang="es-MX" dirty="0"/>
                    </a:p>
                    <a:p>
                      <a:pPr algn="ctr"/>
                      <a:r>
                        <a:rPr lang="es-MX" sz="1800" kern="1200" dirty="0">
                          <a:solidFill>
                            <a:schemeClr val="dk1"/>
                          </a:solidFill>
                          <a:effectLst/>
                          <a:latin typeface="+mn-lt"/>
                          <a:ea typeface="+mn-ea"/>
                          <a:cs typeface="+mn-cs"/>
                        </a:rPr>
                        <a:t>“Los planes y programas a los que se refiere este Capítulo favorecerán el </a:t>
                      </a:r>
                      <a:r>
                        <a:rPr lang="es-MX" sz="1800" b="1" kern="1200" dirty="0">
                          <a:solidFill>
                            <a:schemeClr val="dk1"/>
                          </a:solidFill>
                          <a:effectLst/>
                          <a:latin typeface="+mn-lt"/>
                          <a:ea typeface="+mn-ea"/>
                          <a:cs typeface="+mn-cs"/>
                        </a:rPr>
                        <a:t>desarrollo integral y gradual de los educandos</a:t>
                      </a:r>
                      <a:r>
                        <a:rPr lang="es-MX" sz="1800" kern="1200" dirty="0">
                          <a:solidFill>
                            <a:schemeClr val="dk1"/>
                          </a:solidFill>
                          <a:effectLst/>
                          <a:latin typeface="+mn-lt"/>
                          <a:ea typeface="+mn-ea"/>
                          <a:cs typeface="+mn-cs"/>
                        </a:rPr>
                        <a:t> en los niveles preescolar, primaria, secundaria, el tipo media superior y la Normal, considerando la diversidad de saberes, con un carácter didáctico y curricular diferenciado, que responda a las condiciones personales, sociales, culturales, económicas de los estudiantes, docentes, planteles, comunidades y regiones del país. </a:t>
                      </a:r>
                      <a:r>
                        <a:rPr lang="es-MX" sz="1800" b="1" kern="1200" dirty="0">
                          <a:solidFill>
                            <a:schemeClr val="dk1"/>
                          </a:solidFill>
                          <a:effectLst/>
                          <a:latin typeface="+mn-lt"/>
                          <a:ea typeface="+mn-ea"/>
                          <a:cs typeface="+mn-cs"/>
                        </a:rPr>
                        <a:t>Sus propósitos, contenidos, procesos y estrategias educativas, recursos didácticos y evaluación del aprendizaje y de acreditación, se establecerán de acuerdo con cada tipo, nivel, modalidad y opción educativa, así como a las condiciones territoriales, culturales, sociales, productivas y formativas de las instituciones educativas”</a:t>
                      </a:r>
                    </a:p>
                    <a:p>
                      <a:pPr algn="ctr"/>
                      <a:endParaRPr lang="es-MX" dirty="0"/>
                    </a:p>
                  </a:txBody>
                  <a:tcPr/>
                </a:tc>
                <a:extLst>
                  <a:ext uri="{0D108BD9-81ED-4DB2-BD59-A6C34878D82A}">
                    <a16:rowId xmlns:a16="http://schemas.microsoft.com/office/drawing/2014/main" val="1816033403"/>
                  </a:ext>
                </a:extLst>
              </a:tr>
            </a:tbl>
          </a:graphicData>
        </a:graphic>
      </p:graphicFrame>
    </p:spTree>
    <p:extLst>
      <p:ext uri="{BB962C8B-B14F-4D97-AF65-F5344CB8AC3E}">
        <p14:creationId xmlns:p14="http://schemas.microsoft.com/office/powerpoint/2010/main" val="419741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BA9140-5E95-B92B-D518-CE84BB1209A0}"/>
              </a:ext>
            </a:extLst>
          </p:cNvPr>
          <p:cNvSpPr/>
          <p:nvPr/>
        </p:nvSpPr>
        <p:spPr>
          <a:xfrm>
            <a:off x="441362" y="0"/>
            <a:ext cx="6256841" cy="584775"/>
          </a:xfrm>
          <a:prstGeom prst="rect">
            <a:avLst/>
          </a:prstGeom>
          <a:noFill/>
        </p:spPr>
        <p:txBody>
          <a:bodyPr wrap="none" lIns="91440" tIns="45720" rIns="91440" bIns="45720">
            <a:spAutoFit/>
          </a:bodyPr>
          <a:lstStyle/>
          <a:p>
            <a:pPr algn="ctr"/>
            <a:r>
              <a:rPr lang="es-MX"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irut" pitchFamily="2" charset="-78"/>
                <a:cs typeface="Beirut" pitchFamily="2" charset="-78"/>
              </a:rPr>
              <a:t>METODOLOGÍAS SOCIOCRÍTICAS</a:t>
            </a:r>
          </a:p>
        </p:txBody>
      </p:sp>
      <p:sp>
        <p:nvSpPr>
          <p:cNvPr id="4" name="Rectangle 1">
            <a:extLst>
              <a:ext uri="{FF2B5EF4-FFF2-40B4-BE49-F238E27FC236}">
                <a16:creationId xmlns:a16="http://schemas.microsoft.com/office/drawing/2014/main" id="{5AA920CC-A9E0-4183-F17C-EBD5D3327B82}"/>
              </a:ext>
            </a:extLst>
          </p:cNvPr>
          <p:cNvSpPr>
            <a:spLocks noChangeArrowheads="1"/>
          </p:cNvSpPr>
          <p:nvPr/>
        </p:nvSpPr>
        <p:spPr bwMode="auto">
          <a:xfrm>
            <a:off x="333352" y="981661"/>
            <a:ext cx="115252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0" i="0" u="none" strike="noStrike" cap="none" normalizeH="0" baseline="0" dirty="0">
                <a:ln>
                  <a:noFill/>
                </a:ln>
                <a:solidFill>
                  <a:srgbClr val="050505"/>
                </a:solidFill>
                <a:effectLst/>
                <a:latin typeface="inherit"/>
              </a:rPr>
              <a:t>En la NEM se plantea que el trabajo en el aula se realice a partir de 𝗺𝗲𝘁𝗼𝗱𝗼𝗹𝗼𝗴í𝗮𝘀 𝗮𝗰𝘁𝗶𝘃𝗮𝘀.</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400" b="0" i="0" u="none" strike="noStrike" cap="none" normalizeH="0" baseline="0" dirty="0">
              <a:ln>
                <a:noFill/>
              </a:ln>
              <a:solidFill>
                <a:srgbClr val="050505"/>
              </a:solidFill>
              <a:effectLst/>
              <a:latin typeface="system-ui"/>
            </a:endParaRPr>
          </a:p>
        </p:txBody>
      </p:sp>
      <p:pic>
        <p:nvPicPr>
          <p:cNvPr id="2056" name="Picture 8">
            <a:extLst>
              <a:ext uri="{FF2B5EF4-FFF2-40B4-BE49-F238E27FC236}">
                <a16:creationId xmlns:a16="http://schemas.microsoft.com/office/drawing/2014/main" id="{43DB9994-5D31-D931-1A4B-8A0FA3D32B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63"/>
          <a:stretch/>
        </p:blipFill>
        <p:spPr bwMode="auto">
          <a:xfrm>
            <a:off x="181620" y="1657675"/>
            <a:ext cx="4033918" cy="4735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Qué es el Aprendizaje Basado en Proyectos Comunitarios.pdf">
            <a:extLst>
              <a:ext uri="{FF2B5EF4-FFF2-40B4-BE49-F238E27FC236}">
                <a16:creationId xmlns:a16="http://schemas.microsoft.com/office/drawing/2014/main" id="{D27A0976-0C14-3528-2210-30EA19B88A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28"/>
          <a:stretch/>
        </p:blipFill>
        <p:spPr bwMode="auto">
          <a:xfrm>
            <a:off x="4482088" y="1812658"/>
            <a:ext cx="3461992" cy="20657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EAM Education | Hong Kong Baptist University Affiliated School Wong Kam  Fai Secondary and Primary School">
            <a:extLst>
              <a:ext uri="{FF2B5EF4-FFF2-40B4-BE49-F238E27FC236}">
                <a16:creationId xmlns:a16="http://schemas.microsoft.com/office/drawing/2014/main" id="{8A2710ED-E421-7C50-2C7D-40F02BBD3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163" y="4230355"/>
            <a:ext cx="3791889" cy="168279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1685A16-C309-34DE-8CC3-6FD36ABD8751}"/>
              </a:ext>
            </a:extLst>
          </p:cNvPr>
          <p:cNvPicPr>
            <a:picLocks noChangeAspect="1"/>
          </p:cNvPicPr>
          <p:nvPr/>
        </p:nvPicPr>
        <p:blipFill>
          <a:blip r:embed="rId5"/>
          <a:stretch>
            <a:fillRect/>
          </a:stretch>
        </p:blipFill>
        <p:spPr>
          <a:xfrm>
            <a:off x="8276677" y="2578014"/>
            <a:ext cx="3733703" cy="2812977"/>
          </a:xfrm>
          <a:prstGeom prst="rect">
            <a:avLst/>
          </a:prstGeom>
        </p:spPr>
      </p:pic>
      <p:sp>
        <p:nvSpPr>
          <p:cNvPr id="7" name="Rectángulo 6">
            <a:extLst>
              <a:ext uri="{FF2B5EF4-FFF2-40B4-BE49-F238E27FC236}">
                <a16:creationId xmlns:a16="http://schemas.microsoft.com/office/drawing/2014/main" id="{C51B467E-325A-5477-72DA-81CA71F98B78}"/>
              </a:ext>
            </a:extLst>
          </p:cNvPr>
          <p:cNvSpPr/>
          <p:nvPr/>
        </p:nvSpPr>
        <p:spPr>
          <a:xfrm>
            <a:off x="8276677" y="1798288"/>
            <a:ext cx="153439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5400" b="1" cap="none" spc="0" dirty="0">
                <a:ln/>
                <a:solidFill>
                  <a:schemeClr val="accent3"/>
                </a:solidFill>
                <a:effectLst/>
              </a:rPr>
              <a:t>ApS</a:t>
            </a:r>
          </a:p>
        </p:txBody>
      </p:sp>
      <p:pic>
        <p:nvPicPr>
          <p:cNvPr id="2064" name="Picture 16" descr="Red Magisterial">
            <a:extLst>
              <a:ext uri="{FF2B5EF4-FFF2-40B4-BE49-F238E27FC236}">
                <a16:creationId xmlns:a16="http://schemas.microsoft.com/office/drawing/2014/main" id="{D113F46E-68CF-2ABD-E288-1A14DD476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102" y="2408788"/>
            <a:ext cx="1501067" cy="150106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d Magisterial">
            <a:extLst>
              <a:ext uri="{FF2B5EF4-FFF2-40B4-BE49-F238E27FC236}">
                <a16:creationId xmlns:a16="http://schemas.microsoft.com/office/drawing/2014/main" id="{6E3EFC37-42FF-5B98-C3B3-89698D80A4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8203" y="4957354"/>
            <a:ext cx="1412176" cy="141217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d Magisterial">
            <a:extLst>
              <a:ext uri="{FF2B5EF4-FFF2-40B4-BE49-F238E27FC236}">
                <a16:creationId xmlns:a16="http://schemas.microsoft.com/office/drawing/2014/main" id="{4356D8E1-AAC4-5BBB-3667-6A8A7ED54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4017" y="2259953"/>
            <a:ext cx="1345474" cy="134547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ed Magisterial">
            <a:extLst>
              <a:ext uri="{FF2B5EF4-FFF2-40B4-BE49-F238E27FC236}">
                <a16:creationId xmlns:a16="http://schemas.microsoft.com/office/drawing/2014/main" id="{ED80874A-B10B-E044-9CC2-BEC22010EC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5697" y="1586408"/>
            <a:ext cx="1501067" cy="150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BA9140-5E95-B92B-D518-CE84BB1209A0}"/>
              </a:ext>
            </a:extLst>
          </p:cNvPr>
          <p:cNvSpPr/>
          <p:nvPr/>
        </p:nvSpPr>
        <p:spPr>
          <a:xfrm>
            <a:off x="441035" y="718458"/>
            <a:ext cx="10923650" cy="1077218"/>
          </a:xfrm>
          <a:prstGeom prst="rect">
            <a:avLst/>
          </a:prstGeom>
          <a:noFill/>
        </p:spPr>
        <p:txBody>
          <a:bodyPr wrap="square" lIns="91440" tIns="45720" rIns="91440" bIns="45720">
            <a:spAutoFit/>
          </a:bodyPr>
          <a:lstStyle/>
          <a:p>
            <a:pPr algn="ctr"/>
            <a:r>
              <a:rPr kumimoji="0" lang="es-MX" altLang="es-MX" sz="3200" b="0" i="0" u="none" strike="noStrike" cap="none" normalizeH="0" baseline="0" dirty="0">
                <a:ln>
                  <a:noFill/>
                </a:ln>
                <a:solidFill>
                  <a:schemeClr val="tx2">
                    <a:lumMod val="75000"/>
                    <a:lumOff val="25000"/>
                  </a:schemeClr>
                </a:solidFill>
                <a:effectLst/>
                <a:latin typeface="inherit"/>
              </a:rPr>
              <a:t>¿Qué características tienen </a:t>
            </a:r>
          </a:p>
          <a:p>
            <a:pPr algn="ctr"/>
            <a:r>
              <a:rPr lang="es-MX"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irut" pitchFamily="2" charset="-78"/>
                <a:cs typeface="Beirut" pitchFamily="2" charset="-78"/>
              </a:rPr>
              <a:t>las metodologías </a:t>
            </a:r>
            <a:r>
              <a:rPr lang="es-MX"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irut" pitchFamily="2" charset="-78"/>
                <a:cs typeface="Beirut" pitchFamily="2" charset="-78"/>
              </a:rPr>
              <a:t>SOCIOCRÍTICAS?</a:t>
            </a:r>
          </a:p>
        </p:txBody>
      </p:sp>
      <p:sp>
        <p:nvSpPr>
          <p:cNvPr id="4" name="Rectangle 1">
            <a:extLst>
              <a:ext uri="{FF2B5EF4-FFF2-40B4-BE49-F238E27FC236}">
                <a16:creationId xmlns:a16="http://schemas.microsoft.com/office/drawing/2014/main" id="{5AA920CC-A9E0-4183-F17C-EBD5D3327B82}"/>
              </a:ext>
            </a:extLst>
          </p:cNvPr>
          <p:cNvSpPr>
            <a:spLocks noChangeArrowheads="1"/>
          </p:cNvSpPr>
          <p:nvPr/>
        </p:nvSpPr>
        <p:spPr bwMode="auto">
          <a:xfrm>
            <a:off x="247972" y="1952002"/>
            <a:ext cx="1152529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400" b="0" i="0" u="none" strike="noStrike" cap="none" normalizeH="0" baseline="0" dirty="0">
              <a:ln>
                <a:noFill/>
              </a:ln>
              <a:solidFill>
                <a:srgbClr val="050505"/>
              </a:solidFill>
              <a:effectLst/>
              <a:latin typeface="system-ui"/>
            </a:endParaRPr>
          </a:p>
          <a:p>
            <a:pPr marL="893763" marR="0" lvl="0" indent="-492125" defTabSz="914400" rtl="0" eaLnBrk="0" fontAlgn="base" latinLnBrk="0" hangingPunct="0">
              <a:lnSpc>
                <a:spcPct val="100000"/>
              </a:lnSpc>
              <a:spcBef>
                <a:spcPct val="0"/>
              </a:spcBef>
              <a:spcAft>
                <a:spcPct val="0"/>
              </a:spcAft>
              <a:buClrTx/>
              <a:buSzTx/>
              <a:buFont typeface="Wingdings" pitchFamily="2" charset="2"/>
              <a:buChar char="ü"/>
            </a:pPr>
            <a:r>
              <a:rPr kumimoji="0" lang="es-MX" altLang="es-MX" sz="2400" b="0" i="0" u="none" strike="noStrike" cap="none" normalizeH="0" baseline="0" dirty="0">
                <a:ln>
                  <a:noFill/>
                </a:ln>
                <a:solidFill>
                  <a:srgbClr val="050505"/>
                </a:solidFill>
                <a:effectLst/>
                <a:latin typeface="inherit"/>
              </a:rPr>
              <a:t>   Las actividades se orientan a contextos reales.</a:t>
            </a:r>
            <a:endParaRPr lang="es-MX" altLang="es-MX" sz="2400" dirty="0">
              <a:solidFill>
                <a:srgbClr val="050505"/>
              </a:solidFill>
              <a:latin typeface="system-ui"/>
            </a:endParaRPr>
          </a:p>
          <a:p>
            <a:pPr marL="1114425" marR="0" lvl="0" indent="-758825" defTabSz="914400" rtl="0" eaLnBrk="0" fontAlgn="ctr" latinLnBrk="0" hangingPunct="0">
              <a:lnSpc>
                <a:spcPct val="100000"/>
              </a:lnSpc>
              <a:spcBef>
                <a:spcPct val="0"/>
              </a:spcBef>
              <a:spcAft>
                <a:spcPct val="0"/>
              </a:spcAft>
              <a:buClrTx/>
              <a:buSzTx/>
              <a:buFont typeface="Wingdings" pitchFamily="2" charset="2"/>
              <a:buChar char="ü"/>
              <a:tabLst>
                <a:tab pos="882650" algn="l"/>
              </a:tabLst>
            </a:pPr>
            <a:r>
              <a:rPr kumimoji="0" lang="es-MX" altLang="es-MX" sz="2400" b="0" i="0" u="none" strike="noStrike" cap="none" normalizeH="0" baseline="0" dirty="0">
                <a:ln>
                  <a:noFill/>
                </a:ln>
                <a:solidFill>
                  <a:srgbClr val="050505"/>
                </a:solidFill>
                <a:effectLst/>
                <a:latin typeface="inherit"/>
              </a:rPr>
              <a:t>Se prioriza la calidad sobre la cantidad. No interesan tanto los saberes enciclopédicos, sino el dominio de métodos de análisis. </a:t>
            </a:r>
            <a:endParaRPr lang="es-MX" altLang="es-MX" sz="2400" dirty="0">
              <a:solidFill>
                <a:srgbClr val="050505"/>
              </a:solidFill>
              <a:latin typeface="system-ui"/>
            </a:endParaRPr>
          </a:p>
          <a:p>
            <a:pPr marL="1114425" marR="0" lvl="0" indent="-758825" defTabSz="914400" rtl="0" eaLnBrk="0" fontAlgn="ctr" latinLnBrk="0" hangingPunct="0">
              <a:lnSpc>
                <a:spcPct val="100000"/>
              </a:lnSpc>
              <a:spcBef>
                <a:spcPct val="0"/>
              </a:spcBef>
              <a:spcAft>
                <a:spcPct val="0"/>
              </a:spcAft>
              <a:buClrTx/>
              <a:buSzTx/>
              <a:buFont typeface="Wingdings" pitchFamily="2" charset="2"/>
              <a:buChar char="ü"/>
              <a:tabLst>
                <a:tab pos="882650" algn="l"/>
              </a:tabLst>
            </a:pPr>
            <a:r>
              <a:rPr kumimoji="0" lang="es-MX" altLang="es-MX" sz="2400" b="0" i="0" u="none" strike="noStrike" cap="none" normalizeH="0" baseline="0" dirty="0">
                <a:ln>
                  <a:noFill/>
                </a:ln>
                <a:solidFill>
                  <a:srgbClr val="050505"/>
                </a:solidFill>
                <a:effectLst/>
                <a:latin typeface="inherit"/>
              </a:rPr>
              <a:t>Los alumnos se implican en su propio aprendizaje. Se da importancia a sus vivencias. </a:t>
            </a:r>
            <a:endParaRPr lang="es-MX" altLang="es-MX" sz="2400" dirty="0">
              <a:solidFill>
                <a:srgbClr val="050505"/>
              </a:solidFill>
              <a:latin typeface="system-ui"/>
            </a:endParaRPr>
          </a:p>
          <a:p>
            <a:pPr marL="1114425" marR="0" lvl="0" indent="-758825" defTabSz="914400" rtl="0" eaLnBrk="0" fontAlgn="ctr" latinLnBrk="0" hangingPunct="0">
              <a:lnSpc>
                <a:spcPct val="100000"/>
              </a:lnSpc>
              <a:spcBef>
                <a:spcPct val="0"/>
              </a:spcBef>
              <a:spcAft>
                <a:spcPct val="0"/>
              </a:spcAft>
              <a:buClrTx/>
              <a:buSzTx/>
              <a:buFont typeface="Wingdings" pitchFamily="2" charset="2"/>
              <a:buChar char="ü"/>
              <a:tabLst>
                <a:tab pos="882650" algn="l"/>
              </a:tabLst>
            </a:pPr>
            <a:r>
              <a:rPr kumimoji="0" lang="es-MX" altLang="es-MX" sz="2400" b="0" i="0" u="none" strike="noStrike" cap="none" normalizeH="0" baseline="0" dirty="0">
                <a:ln>
                  <a:noFill/>
                </a:ln>
                <a:solidFill>
                  <a:srgbClr val="050505"/>
                </a:solidFill>
                <a:effectLst/>
                <a:latin typeface="inherit"/>
              </a:rPr>
              <a:t>Los contextos de aprendizaje son flexibles y diversificados. </a:t>
            </a:r>
            <a:endParaRPr lang="es-MX" altLang="es-MX" sz="2400" dirty="0">
              <a:solidFill>
                <a:srgbClr val="050505"/>
              </a:solidFill>
              <a:latin typeface="system-ui"/>
            </a:endParaRPr>
          </a:p>
          <a:p>
            <a:pPr marL="1114425" marR="0" lvl="0" indent="-758825" defTabSz="914400" rtl="0" eaLnBrk="0" fontAlgn="ctr" latinLnBrk="0" hangingPunct="0">
              <a:lnSpc>
                <a:spcPct val="100000"/>
              </a:lnSpc>
              <a:spcBef>
                <a:spcPct val="0"/>
              </a:spcBef>
              <a:spcAft>
                <a:spcPct val="0"/>
              </a:spcAft>
              <a:buClrTx/>
              <a:buSzTx/>
              <a:buFont typeface="Wingdings" pitchFamily="2" charset="2"/>
              <a:buChar char="ü"/>
              <a:tabLst>
                <a:tab pos="882650" algn="l"/>
              </a:tabLst>
            </a:pPr>
            <a:r>
              <a:rPr kumimoji="0" lang="es-MX" altLang="es-MX" sz="2400" b="0" i="0" u="none" strike="noStrike" cap="none" normalizeH="0" baseline="0" dirty="0">
                <a:ln>
                  <a:noFill/>
                </a:ln>
                <a:solidFill>
                  <a:srgbClr val="050505"/>
                </a:solidFill>
                <a:effectLst/>
                <a:latin typeface="inherit"/>
              </a:rPr>
              <a:t>Fomento del trabajo colaborativo y de habilidades de comunicación. </a:t>
            </a:r>
            <a:endParaRPr kumimoji="0" lang="es-MX" altLang="es-MX"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9873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BA9140-5E95-B92B-D518-CE84BB1209A0}"/>
              </a:ext>
            </a:extLst>
          </p:cNvPr>
          <p:cNvSpPr/>
          <p:nvPr/>
        </p:nvSpPr>
        <p:spPr>
          <a:xfrm>
            <a:off x="1133931" y="744583"/>
            <a:ext cx="975337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3200" b="0" i="0" u="none" strike="noStrike" cap="none" normalizeH="0" baseline="0" dirty="0">
                <a:ln>
                  <a:noFill/>
                </a:ln>
                <a:solidFill>
                  <a:schemeClr val="tx2">
                    <a:lumMod val="75000"/>
                    <a:lumOff val="25000"/>
                  </a:schemeClr>
                </a:solidFill>
                <a:effectLst/>
                <a:latin typeface="inherit"/>
              </a:rPr>
              <a:t>¿Cuáles son las implicaciones de una metodología activa?</a:t>
            </a:r>
          </a:p>
        </p:txBody>
      </p:sp>
      <p:sp>
        <p:nvSpPr>
          <p:cNvPr id="4" name="Rectangle 1">
            <a:extLst>
              <a:ext uri="{FF2B5EF4-FFF2-40B4-BE49-F238E27FC236}">
                <a16:creationId xmlns:a16="http://schemas.microsoft.com/office/drawing/2014/main" id="{5AA920CC-A9E0-4183-F17C-EBD5D3327B82}"/>
              </a:ext>
            </a:extLst>
          </p:cNvPr>
          <p:cNvSpPr>
            <a:spLocks noChangeArrowheads="1"/>
          </p:cNvSpPr>
          <p:nvPr/>
        </p:nvSpPr>
        <p:spPr bwMode="auto">
          <a:xfrm>
            <a:off x="247972" y="1767336"/>
            <a:ext cx="1152529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400" b="0" i="0" u="none" strike="noStrike" cap="none" normalizeH="0" baseline="0" dirty="0">
              <a:ln>
                <a:noFill/>
              </a:ln>
              <a:solidFill>
                <a:srgbClr val="050505"/>
              </a:solidFill>
              <a:effectLst/>
              <a:latin typeface="inheri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400" b="0" i="0" u="none" strike="noStrike" cap="none" normalizeH="0" baseline="0" dirty="0">
              <a:ln>
                <a:noFill/>
              </a:ln>
              <a:solidFill>
                <a:schemeClr val="tx2">
                  <a:lumMod val="75000"/>
                  <a:lumOff val="25000"/>
                </a:schemeClr>
              </a:solidFill>
              <a:effectLst/>
              <a:latin typeface="system-u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0" i="0" u="none" strike="noStrike" cap="none" normalizeH="0" baseline="0" dirty="0">
                <a:ln>
                  <a:noFill/>
                </a:ln>
                <a:solidFill>
                  <a:srgbClr val="050505"/>
                </a:solidFill>
                <a:effectLst/>
                <a:latin typeface="inherit"/>
              </a:rPr>
              <a:t>Hacer conexiones de las experiencias, del saber común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0" i="0" u="none" strike="noStrike" cap="none" normalizeH="0" baseline="0" dirty="0">
                <a:ln>
                  <a:noFill/>
                </a:ln>
                <a:solidFill>
                  <a:srgbClr val="050505"/>
                </a:solidFill>
                <a:effectLst/>
                <a:latin typeface="inheri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0" i="0" u="none" strike="noStrike" cap="none" normalizeH="0" baseline="0" dirty="0">
                <a:ln>
                  <a:noFill/>
                </a:ln>
                <a:solidFill>
                  <a:srgbClr val="050505"/>
                </a:solidFill>
                <a:effectLst/>
                <a:latin typeface="inherit"/>
              </a:rPr>
              <a:t>Pensar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400" b="0" i="0" u="none" strike="noStrike" cap="none" normalizeH="0" baseline="0" dirty="0">
              <a:ln>
                <a:noFill/>
              </a:ln>
              <a:solidFill>
                <a:srgbClr val="050505"/>
              </a:solidFill>
              <a:effectLst/>
              <a:latin typeface="inheri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0" i="0" u="none" strike="noStrike" cap="none" normalizeH="0" baseline="0" dirty="0">
                <a:ln>
                  <a:noFill/>
                </a:ln>
                <a:solidFill>
                  <a:srgbClr val="050505"/>
                </a:solidFill>
                <a:effectLst/>
                <a:latin typeface="inherit"/>
              </a:rPr>
              <a:t>Actividad cognitiva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400" b="0" i="0" u="none" strike="noStrike" cap="none" normalizeH="0" baseline="0" dirty="0">
              <a:ln>
                <a:noFill/>
              </a:ln>
              <a:solidFill>
                <a:srgbClr val="050505"/>
              </a:solidFill>
              <a:effectLst/>
              <a:latin typeface="inheri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0" i="0" u="none" strike="noStrike" cap="none" normalizeH="0" baseline="0" dirty="0">
                <a:ln>
                  <a:noFill/>
                </a:ln>
                <a:solidFill>
                  <a:srgbClr val="050505"/>
                </a:solidFill>
                <a:effectLst/>
                <a:latin typeface="inherit"/>
              </a:rPr>
              <a:t>Aprendizaje</a:t>
            </a:r>
            <a:endParaRPr kumimoji="0" lang="es-MX" altLang="es-MX" sz="2400" b="0" i="0" u="none" strike="noStrike" cap="none" normalizeH="0" baseline="0" dirty="0">
              <a:ln>
                <a:noFill/>
              </a:ln>
              <a:solidFill>
                <a:srgbClr val="050505"/>
              </a:solidFill>
              <a:effectLst/>
              <a:latin typeface="system-ui"/>
            </a:endParaRPr>
          </a:p>
        </p:txBody>
      </p:sp>
    </p:spTree>
    <p:extLst>
      <p:ext uri="{BB962C8B-B14F-4D97-AF65-F5344CB8AC3E}">
        <p14:creationId xmlns:p14="http://schemas.microsoft.com/office/powerpoint/2010/main" val="3786731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2B71A-AB58-6B4A-C3D2-0FC1E3AB85A0}"/>
              </a:ext>
            </a:extLst>
          </p:cNvPr>
          <p:cNvSpPr>
            <a:spLocks noGrp="1"/>
          </p:cNvSpPr>
          <p:nvPr>
            <p:ph type="title"/>
          </p:nvPr>
        </p:nvSpPr>
        <p:spPr>
          <a:xfrm>
            <a:off x="797154" y="-339320"/>
            <a:ext cx="10728322" cy="1477328"/>
          </a:xfrm>
        </p:spPr>
        <p:txBody>
          <a:bodyPr>
            <a:normAutofit fontScale="90000"/>
          </a:bodyPr>
          <a:lstStyle/>
          <a:p>
            <a:pPr marL="22225" marR="10795" algn="ctr">
              <a:spcAft>
                <a:spcPts val="0"/>
              </a:spcAft>
            </a:pPr>
            <a:br>
              <a:rPr lang="es-MX" sz="3600" dirty="0">
                <a:effectLst/>
                <a:latin typeface="Times New Roman" panose="02020603050405020304" pitchFamily="18" charset="0"/>
                <a:ea typeface="Times New Roman" panose="02020603050405020304" pitchFamily="18" charset="0"/>
              </a:rPr>
            </a:br>
            <a:r>
              <a:rPr lang="es-MX" sz="3600" dirty="0">
                <a:effectLst/>
                <a:latin typeface="Times New Roman" panose="02020603050405020304" pitchFamily="18" charset="0"/>
                <a:ea typeface="Times New Roman" panose="02020603050405020304" pitchFamily="18" charset="0"/>
              </a:rPr>
              <a:t>LÍNEA DEL TIEMPO DE </a:t>
            </a:r>
            <a:r>
              <a:rPr lang="es-MX" sz="3600" b="1" spc="-5" dirty="0">
                <a:effectLst/>
                <a:latin typeface="Times New Roman" panose="02020603050405020304" pitchFamily="18" charset="0"/>
                <a:ea typeface="Times New Roman" panose="02020603050405020304" pitchFamily="18" charset="0"/>
              </a:rPr>
              <a:t>PLANE</a:t>
            </a:r>
            <a:r>
              <a:rPr lang="es-MX" sz="3600" b="1" dirty="0">
                <a:effectLst/>
                <a:latin typeface="Times New Roman" panose="02020603050405020304" pitchFamily="18" charset="0"/>
                <a:ea typeface="Times New Roman" panose="02020603050405020304" pitchFamily="18" charset="0"/>
              </a:rPr>
              <a:t>S</a:t>
            </a:r>
            <a:r>
              <a:rPr lang="es-MX" sz="3600" b="1" spc="-75" dirty="0">
                <a:effectLst/>
                <a:latin typeface="Times New Roman" panose="02020603050405020304" pitchFamily="18" charset="0"/>
                <a:ea typeface="Times New Roman" panose="02020603050405020304" pitchFamily="18" charset="0"/>
              </a:rPr>
              <a:t> DE ESTUDIOS</a:t>
            </a:r>
            <a:br>
              <a:rPr lang="es-MX" sz="1800" dirty="0">
                <a:effectLst/>
                <a:latin typeface="Times New Roman" panose="02020603050405020304" pitchFamily="18" charset="0"/>
                <a:ea typeface="Times New Roman" panose="02020603050405020304" pitchFamily="18" charset="0"/>
              </a:rPr>
            </a:br>
            <a:endParaRPr lang="es-MX" dirty="0"/>
          </a:p>
        </p:txBody>
      </p:sp>
      <p:pic>
        <p:nvPicPr>
          <p:cNvPr id="7" name="Imagen 6">
            <a:extLst>
              <a:ext uri="{FF2B5EF4-FFF2-40B4-BE49-F238E27FC236}">
                <a16:creationId xmlns:a16="http://schemas.microsoft.com/office/drawing/2014/main" id="{DD5A19C4-97B0-393F-6C4F-605238713FC1}"/>
              </a:ext>
            </a:extLst>
          </p:cNvPr>
          <p:cNvPicPr>
            <a:picLocks noChangeAspect="1"/>
          </p:cNvPicPr>
          <p:nvPr/>
        </p:nvPicPr>
        <p:blipFill>
          <a:blip r:embed="rId2"/>
          <a:stretch>
            <a:fillRect/>
          </a:stretch>
        </p:blipFill>
        <p:spPr>
          <a:xfrm>
            <a:off x="441688" y="1248340"/>
            <a:ext cx="3293626" cy="4412908"/>
          </a:xfrm>
          <a:prstGeom prst="rect">
            <a:avLst/>
          </a:prstGeom>
        </p:spPr>
      </p:pic>
      <p:pic>
        <p:nvPicPr>
          <p:cNvPr id="1026" name="Picture 2" descr="PLAN -1993.pdf">
            <a:extLst>
              <a:ext uri="{FF2B5EF4-FFF2-40B4-BE49-F238E27FC236}">
                <a16:creationId xmlns:a16="http://schemas.microsoft.com/office/drawing/2014/main" id="{405DB833-CF7D-6A51-16BA-551C8DABBF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7" t="5143" r="8722" b="12572"/>
          <a:stretch/>
        </p:blipFill>
        <p:spPr bwMode="auto">
          <a:xfrm>
            <a:off x="5002275" y="843136"/>
            <a:ext cx="2991395" cy="1985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NES Y PROGRAMAS DE ESTUDIO DE 1993 Y 2009. (PUNTOS DE CONTINUIDAD Y/O  CAMBIO) Julio de 2009">
            <a:extLst>
              <a:ext uri="{FF2B5EF4-FFF2-40B4-BE49-F238E27FC236}">
                <a16:creationId xmlns:a16="http://schemas.microsoft.com/office/drawing/2014/main" id="{98AD31C1-9BF1-457E-0E6C-D5E49149C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292" y="3054430"/>
            <a:ext cx="949235" cy="9492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grama español 2000">
            <a:extLst>
              <a:ext uri="{FF2B5EF4-FFF2-40B4-BE49-F238E27FC236}">
                <a16:creationId xmlns:a16="http://schemas.microsoft.com/office/drawing/2014/main" id="{31E8990F-EF17-ECF6-1BA7-6F405D4A4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0367" y="1691657"/>
            <a:ext cx="949236" cy="14479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grama de 1° 2009">
            <a:extLst>
              <a:ext uri="{FF2B5EF4-FFF2-40B4-BE49-F238E27FC236}">
                <a16:creationId xmlns:a16="http://schemas.microsoft.com/office/drawing/2014/main" id="{E759C19D-3FCB-5C38-6A51-8E39F381E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687" y="3693294"/>
            <a:ext cx="1017134" cy="12714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gramas de Estudio 2009 Tercer Grado. Educación Básica Primaria. Etapa de  Prueba | PDF | Educación primaria | Educación de la primera infancia">
            <a:extLst>
              <a:ext uri="{FF2B5EF4-FFF2-40B4-BE49-F238E27FC236}">
                <a16:creationId xmlns:a16="http://schemas.microsoft.com/office/drawing/2014/main" id="{7627434B-3D7B-FB3E-96CA-2171F6117B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1276" y="3693294"/>
            <a:ext cx="949235" cy="12656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lan y Programa de estudio 2011 – Primaria | Material Educativo">
            <a:extLst>
              <a:ext uri="{FF2B5EF4-FFF2-40B4-BE49-F238E27FC236}">
                <a16:creationId xmlns:a16="http://schemas.microsoft.com/office/drawing/2014/main" id="{804CFBDC-FB5B-C9A9-C6CF-C985636BB2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2687" y="3900289"/>
            <a:ext cx="1289231" cy="16575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01 Preliminares.indd">
            <a:extLst>
              <a:ext uri="{FF2B5EF4-FFF2-40B4-BE49-F238E27FC236}">
                <a16:creationId xmlns:a16="http://schemas.microsoft.com/office/drawing/2014/main" id="{CFB113A0-F0BB-5E4D-4BAC-CC41692F91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28" y="3736543"/>
            <a:ext cx="1514924" cy="198507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de flecha 7">
            <a:extLst>
              <a:ext uri="{FF2B5EF4-FFF2-40B4-BE49-F238E27FC236}">
                <a16:creationId xmlns:a16="http://schemas.microsoft.com/office/drawing/2014/main" id="{D26061F4-AAED-8FF4-B432-C326E44690AD}"/>
              </a:ext>
            </a:extLst>
          </p:cNvPr>
          <p:cNvCxnSpPr/>
          <p:nvPr/>
        </p:nvCxnSpPr>
        <p:spPr>
          <a:xfrm>
            <a:off x="8112034" y="2129246"/>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EB74F7B9-30DD-D2B9-FCE7-EA4223CDA264}"/>
              </a:ext>
            </a:extLst>
          </p:cNvPr>
          <p:cNvCxnSpPr>
            <a:cxnSpLocks/>
          </p:cNvCxnSpPr>
          <p:nvPr/>
        </p:nvCxnSpPr>
        <p:spPr>
          <a:xfrm>
            <a:off x="9881573" y="2415650"/>
            <a:ext cx="748938" cy="6387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69D23603-B62A-39AA-6882-0042049B9C51}"/>
              </a:ext>
            </a:extLst>
          </p:cNvPr>
          <p:cNvCxnSpPr>
            <a:cxnSpLocks/>
          </p:cNvCxnSpPr>
          <p:nvPr/>
        </p:nvCxnSpPr>
        <p:spPr>
          <a:xfrm flipH="1">
            <a:off x="7972586" y="4010665"/>
            <a:ext cx="380374" cy="92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E484E724-2968-2BCA-C7F2-41F0624B3923}"/>
              </a:ext>
            </a:extLst>
          </p:cNvPr>
          <p:cNvCxnSpPr>
            <a:cxnSpLocks/>
          </p:cNvCxnSpPr>
          <p:nvPr/>
        </p:nvCxnSpPr>
        <p:spPr>
          <a:xfrm flipH="1">
            <a:off x="6069874" y="4482871"/>
            <a:ext cx="4019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171751E5-9168-7156-0047-3C0314904A6A}"/>
              </a:ext>
            </a:extLst>
          </p:cNvPr>
          <p:cNvCxnSpPr>
            <a:cxnSpLocks/>
          </p:cNvCxnSpPr>
          <p:nvPr/>
        </p:nvCxnSpPr>
        <p:spPr>
          <a:xfrm flipH="1">
            <a:off x="3884022" y="4467765"/>
            <a:ext cx="4019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75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1E0CF-5BD0-916E-10E5-97829A81536C}"/>
              </a:ext>
            </a:extLst>
          </p:cNvPr>
          <p:cNvSpPr>
            <a:spLocks noGrp="1"/>
          </p:cNvSpPr>
          <p:nvPr>
            <p:ph type="title"/>
          </p:nvPr>
        </p:nvSpPr>
        <p:spPr>
          <a:xfrm>
            <a:off x="571500" y="717452"/>
            <a:ext cx="11049000" cy="5252274"/>
          </a:xfrm>
        </p:spPr>
        <p:txBody>
          <a:bodyPr>
            <a:normAutofit/>
          </a:bodyPr>
          <a:lstStyle/>
          <a:p>
            <a:pPr algn="ct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r>
              <a:rPr lang="es-MX" b="1" dirty="0">
                <a:solidFill>
                  <a:schemeClr val="tx2">
                    <a:lumMod val="90000"/>
                    <a:lumOff val="10000"/>
                  </a:schemeClr>
                </a:solidFill>
              </a:rPr>
              <a:t>PERFIL DE EGRESO</a:t>
            </a:r>
          </a:p>
        </p:txBody>
      </p:sp>
    </p:spTree>
    <p:extLst>
      <p:ext uri="{BB962C8B-B14F-4D97-AF65-F5344CB8AC3E}">
        <p14:creationId xmlns:p14="http://schemas.microsoft.com/office/powerpoint/2010/main" val="247257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A53E6D9-4B8A-67BF-5DB2-8577A05D28DB}"/>
              </a:ext>
            </a:extLst>
          </p:cNvPr>
          <p:cNvSpPr txBox="1"/>
          <p:nvPr/>
        </p:nvSpPr>
        <p:spPr>
          <a:xfrm>
            <a:off x="1045029" y="1295124"/>
            <a:ext cx="10515600" cy="3839513"/>
          </a:xfrm>
          <a:prstGeom prst="rect">
            <a:avLst/>
          </a:prstGeom>
          <a:noFill/>
        </p:spPr>
        <p:txBody>
          <a:bodyPr wrap="square">
            <a:spAutoFit/>
          </a:bodyPr>
          <a:lstStyle/>
          <a:p>
            <a:pPr algn="ctr">
              <a:lnSpc>
                <a:spcPct val="150000"/>
              </a:lnSpc>
            </a:pPr>
            <a:r>
              <a:rPr lang="es-MX" sz="2000" dirty="0">
                <a:effectLst/>
                <a:latin typeface="Times" pitchFamily="2" charset="0"/>
              </a:rPr>
              <a:t>Los </a:t>
            </a:r>
            <a:r>
              <a:rPr lang="es-MX" sz="2400" b="1" dirty="0">
                <a:effectLst/>
                <a:latin typeface="Times" pitchFamily="2" charset="0"/>
              </a:rPr>
              <a:t>rasgos globales del aprendizaje </a:t>
            </a:r>
            <a:r>
              <a:rPr lang="es-MX" sz="2000" dirty="0">
                <a:effectLst/>
                <a:latin typeface="Times" pitchFamily="2" charset="0"/>
              </a:rPr>
              <a:t>(perfil de egreso) ofrecen</a:t>
            </a:r>
          </a:p>
          <a:p>
            <a:pPr algn="ctr">
              <a:lnSpc>
                <a:spcPct val="150000"/>
              </a:lnSpc>
            </a:pPr>
            <a:r>
              <a:rPr lang="es-MX" sz="2000" dirty="0">
                <a:effectLst/>
                <a:latin typeface="Times" pitchFamily="2" charset="0"/>
              </a:rPr>
              <a:t>una </a:t>
            </a:r>
            <a:r>
              <a:rPr lang="es-MX" sz="2000" b="1" dirty="0">
                <a:effectLst/>
                <a:latin typeface="Times" pitchFamily="2" charset="0"/>
              </a:rPr>
              <a:t>visión integral </a:t>
            </a:r>
            <a:r>
              <a:rPr lang="es-MX" sz="2000" dirty="0">
                <a:effectLst/>
                <a:latin typeface="Times" pitchFamily="2" charset="0"/>
              </a:rPr>
              <a:t>de los aprendizajes que las y los estudiantes</a:t>
            </a:r>
          </a:p>
          <a:p>
            <a:pPr algn="ctr">
              <a:lnSpc>
                <a:spcPct val="150000"/>
              </a:lnSpc>
            </a:pPr>
            <a:r>
              <a:rPr lang="es-MX" sz="2000" dirty="0">
                <a:effectLst/>
                <a:latin typeface="Times" pitchFamily="2" charset="0"/>
              </a:rPr>
              <a:t>habrán de </a:t>
            </a:r>
            <a:r>
              <a:rPr lang="es-MX" sz="2000" b="1" dirty="0">
                <a:effectLst/>
                <a:latin typeface="Times" pitchFamily="2" charset="0"/>
              </a:rPr>
              <a:t>desarrollar a lo largo de la educación básica</a:t>
            </a:r>
            <a:r>
              <a:rPr lang="es-MX" sz="2000" dirty="0">
                <a:effectLst/>
                <a:latin typeface="Times" pitchFamily="2" charset="0"/>
              </a:rPr>
              <a:t>, en</a:t>
            </a:r>
          </a:p>
          <a:p>
            <a:pPr algn="ctr">
              <a:lnSpc>
                <a:spcPct val="150000"/>
              </a:lnSpc>
            </a:pPr>
            <a:r>
              <a:rPr lang="es-MX" sz="2000" dirty="0">
                <a:effectLst/>
                <a:latin typeface="Times" pitchFamily="2" charset="0"/>
              </a:rPr>
              <a:t>los que se </a:t>
            </a:r>
            <a:r>
              <a:rPr lang="es-MX" sz="2000" b="1" dirty="0">
                <a:effectLst/>
                <a:latin typeface="Times" pitchFamily="2" charset="0"/>
              </a:rPr>
              <a:t>articulan las capacidades y los valores expresados en</a:t>
            </a:r>
          </a:p>
          <a:p>
            <a:pPr algn="ctr">
              <a:lnSpc>
                <a:spcPct val="150000"/>
              </a:lnSpc>
            </a:pPr>
            <a:r>
              <a:rPr lang="es-MX" sz="2000" b="1" dirty="0">
                <a:effectLst/>
                <a:latin typeface="Times" pitchFamily="2" charset="0"/>
              </a:rPr>
              <a:t>los ejes articuladores</a:t>
            </a:r>
            <a:r>
              <a:rPr lang="es-MX" sz="2000" dirty="0">
                <a:effectLst/>
                <a:latin typeface="Times" pitchFamily="2" charset="0"/>
              </a:rPr>
              <a:t> con los conocimientos, actitudes, valores,</a:t>
            </a:r>
          </a:p>
          <a:p>
            <a:pPr algn="ctr">
              <a:lnSpc>
                <a:spcPct val="150000"/>
              </a:lnSpc>
            </a:pPr>
            <a:r>
              <a:rPr lang="es-MX" sz="2000" dirty="0">
                <a:effectLst/>
                <a:latin typeface="Times" pitchFamily="2" charset="0"/>
              </a:rPr>
              <a:t>habilidades y saberes </a:t>
            </a:r>
            <a:r>
              <a:rPr lang="es-MX" sz="2000" b="1" dirty="0">
                <a:effectLst/>
                <a:latin typeface="Times" pitchFamily="2" charset="0"/>
              </a:rPr>
              <a:t>aprendidos gradualmente en los campos</a:t>
            </a:r>
          </a:p>
          <a:p>
            <a:pPr algn="ctr">
              <a:lnSpc>
                <a:spcPct val="150000"/>
              </a:lnSpc>
            </a:pPr>
            <a:r>
              <a:rPr lang="es-MX" sz="2000" b="1" dirty="0">
                <a:effectLst/>
                <a:latin typeface="Times" pitchFamily="2" charset="0"/>
              </a:rPr>
              <a:t>formativos</a:t>
            </a:r>
            <a:r>
              <a:rPr lang="es-MX" sz="2000" dirty="0">
                <a:effectLst/>
                <a:latin typeface="Times" pitchFamily="2" charset="0"/>
              </a:rPr>
              <a:t>, un conjunto de las cualidades y los saberes que les</a:t>
            </a:r>
          </a:p>
          <a:p>
            <a:pPr algn="ctr">
              <a:lnSpc>
                <a:spcPct val="150000"/>
              </a:lnSpc>
            </a:pPr>
            <a:r>
              <a:rPr lang="es-MX" sz="2000" dirty="0">
                <a:effectLst/>
                <a:latin typeface="Times" pitchFamily="2" charset="0"/>
              </a:rPr>
              <a:t>permitan seguir aprendiendo.</a:t>
            </a:r>
          </a:p>
        </p:txBody>
      </p:sp>
    </p:spTree>
    <p:extLst>
      <p:ext uri="{BB962C8B-B14F-4D97-AF65-F5344CB8AC3E}">
        <p14:creationId xmlns:p14="http://schemas.microsoft.com/office/powerpoint/2010/main" val="2306686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EBCA5104-8562-D5B9-24D0-008E9D1EF8CE}"/>
              </a:ext>
            </a:extLst>
          </p:cNvPr>
          <p:cNvGrpSpPr/>
          <p:nvPr/>
        </p:nvGrpSpPr>
        <p:grpSpPr>
          <a:xfrm>
            <a:off x="143691" y="38554"/>
            <a:ext cx="9496698" cy="6739756"/>
            <a:chOff x="143691" y="129995"/>
            <a:chExt cx="9496698" cy="6739756"/>
          </a:xfrm>
        </p:grpSpPr>
        <p:pic>
          <p:nvPicPr>
            <p:cNvPr id="3" name="Imagen 2">
              <a:extLst>
                <a:ext uri="{FF2B5EF4-FFF2-40B4-BE49-F238E27FC236}">
                  <a16:creationId xmlns:a16="http://schemas.microsoft.com/office/drawing/2014/main" id="{55C507A2-6EAD-6AE5-3EA9-737DF39540EF}"/>
                </a:ext>
              </a:extLst>
            </p:cNvPr>
            <p:cNvPicPr>
              <a:picLocks noChangeAspect="1"/>
            </p:cNvPicPr>
            <p:nvPr/>
          </p:nvPicPr>
          <p:blipFill rotWithShape="1">
            <a:blip r:embed="rId2"/>
            <a:srcRect b="87049"/>
            <a:stretch/>
          </p:blipFill>
          <p:spPr>
            <a:xfrm rot="20290972">
              <a:off x="143691" y="1028157"/>
              <a:ext cx="4081417" cy="839833"/>
            </a:xfrm>
            <a:prstGeom prst="rect">
              <a:avLst/>
            </a:prstGeom>
          </p:spPr>
        </p:pic>
        <p:pic>
          <p:nvPicPr>
            <p:cNvPr id="4" name="Imagen 3">
              <a:extLst>
                <a:ext uri="{FF2B5EF4-FFF2-40B4-BE49-F238E27FC236}">
                  <a16:creationId xmlns:a16="http://schemas.microsoft.com/office/drawing/2014/main" id="{EBC8ED8B-DFE2-723C-B4F5-35023C32D3F3}"/>
                </a:ext>
              </a:extLst>
            </p:cNvPr>
            <p:cNvPicPr>
              <a:picLocks noChangeAspect="1"/>
            </p:cNvPicPr>
            <p:nvPr/>
          </p:nvPicPr>
          <p:blipFill rotWithShape="1">
            <a:blip r:embed="rId2"/>
            <a:srcRect t="12548"/>
            <a:stretch/>
          </p:blipFill>
          <p:spPr>
            <a:xfrm>
              <a:off x="4789714" y="129995"/>
              <a:ext cx="4850675" cy="6739756"/>
            </a:xfrm>
            <a:prstGeom prst="rect">
              <a:avLst/>
            </a:prstGeom>
          </p:spPr>
        </p:pic>
        <p:sp>
          <p:nvSpPr>
            <p:cNvPr id="5" name="CuadroTexto 4">
              <a:extLst>
                <a:ext uri="{FF2B5EF4-FFF2-40B4-BE49-F238E27FC236}">
                  <a16:creationId xmlns:a16="http://schemas.microsoft.com/office/drawing/2014/main" id="{4C2CF44B-65CC-A559-9C74-431DABD37183}"/>
                </a:ext>
              </a:extLst>
            </p:cNvPr>
            <p:cNvSpPr txBox="1"/>
            <p:nvPr/>
          </p:nvSpPr>
          <p:spPr>
            <a:xfrm>
              <a:off x="5669280" y="6230982"/>
              <a:ext cx="3749040" cy="461665"/>
            </a:xfrm>
            <a:prstGeom prst="rect">
              <a:avLst/>
            </a:prstGeom>
            <a:solidFill>
              <a:schemeClr val="bg1"/>
            </a:solidFill>
          </p:spPr>
          <p:txBody>
            <a:bodyPr wrap="square" rtlCol="0">
              <a:spAutoFit/>
            </a:bodyPr>
            <a:lstStyle/>
            <a:p>
              <a:r>
                <a:rPr lang="es-MX" sz="800" dirty="0">
                  <a:latin typeface="Times New Roman" panose="02020603050405020304" pitchFamily="18" charset="0"/>
                  <a:cs typeface="Times New Roman" panose="02020603050405020304" pitchFamily="18" charset="0"/>
                </a:rPr>
                <a:t>c</a:t>
              </a:r>
              <a:r>
                <a:rPr lang="es-MX" sz="800" dirty="0">
                  <a:effectLst/>
                  <a:latin typeface="Times New Roman" panose="02020603050405020304" pitchFamily="18" charset="0"/>
                  <a:cs typeface="Times New Roman" panose="02020603050405020304" pitchFamily="18" charset="0"/>
                </a:rPr>
                <a:t>ríticamente sus propias ideas y el valor de los puntos de vista de las y los</a:t>
              </a:r>
              <a:r>
                <a:rPr lang="es-MX" sz="800" dirty="0">
                  <a:latin typeface="Times New Roman" panose="02020603050405020304" pitchFamily="18" charset="0"/>
                  <a:cs typeface="Times New Roman" panose="02020603050405020304" pitchFamily="18" charset="0"/>
                </a:rPr>
                <a:t> </a:t>
              </a:r>
              <a:r>
                <a:rPr lang="es-MX" sz="800" dirty="0">
                  <a:effectLst/>
                  <a:latin typeface="Times New Roman" panose="02020603050405020304" pitchFamily="18" charset="0"/>
                  <a:cs typeface="Times New Roman" panose="02020603050405020304" pitchFamily="18" charset="0"/>
                </a:rPr>
                <a:t>demás como elementos centrales para proponer transformaciones</a:t>
              </a:r>
              <a:r>
                <a:rPr lang="es-MX" sz="800" dirty="0">
                  <a:latin typeface="Times New Roman" panose="02020603050405020304" pitchFamily="18" charset="0"/>
                  <a:cs typeface="Times New Roman" panose="02020603050405020304" pitchFamily="18" charset="0"/>
                </a:rPr>
                <a:t> </a:t>
              </a:r>
              <a:r>
                <a:rPr lang="es-MX" sz="800" dirty="0">
                  <a:effectLst/>
                  <a:latin typeface="Times New Roman" panose="02020603050405020304" pitchFamily="18" charset="0"/>
                  <a:cs typeface="Times New Roman" panose="02020603050405020304" pitchFamily="18" charset="0"/>
                </a:rPr>
                <a:t>en su comunidad desde una perspectiva solidaria.</a:t>
              </a:r>
            </a:p>
          </p:txBody>
        </p:sp>
      </p:grpSp>
    </p:spTree>
    <p:extLst>
      <p:ext uri="{BB962C8B-B14F-4D97-AF65-F5344CB8AC3E}">
        <p14:creationId xmlns:p14="http://schemas.microsoft.com/office/powerpoint/2010/main" val="3995045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1E0CF-5BD0-916E-10E5-97829A81536C}"/>
              </a:ext>
            </a:extLst>
          </p:cNvPr>
          <p:cNvSpPr>
            <a:spLocks noGrp="1"/>
          </p:cNvSpPr>
          <p:nvPr>
            <p:ph type="title"/>
          </p:nvPr>
        </p:nvSpPr>
        <p:spPr>
          <a:xfrm>
            <a:off x="571500" y="717452"/>
            <a:ext cx="11049000" cy="5252274"/>
          </a:xfrm>
        </p:spPr>
        <p:txBody>
          <a:bodyPr>
            <a:normAutofit/>
          </a:bodyPr>
          <a:lstStyle/>
          <a:p>
            <a:pPr algn="ct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r>
              <a:rPr lang="es-MX" b="1" dirty="0">
                <a:solidFill>
                  <a:schemeClr val="tx2">
                    <a:lumMod val="90000"/>
                    <a:lumOff val="10000"/>
                  </a:schemeClr>
                </a:solidFill>
              </a:rPr>
              <a:t>EVALUACIÓN DE LOS APRENDIZAJES</a:t>
            </a:r>
          </a:p>
        </p:txBody>
      </p:sp>
    </p:spTree>
    <p:extLst>
      <p:ext uri="{BB962C8B-B14F-4D97-AF65-F5344CB8AC3E}">
        <p14:creationId xmlns:p14="http://schemas.microsoft.com/office/powerpoint/2010/main" val="982581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C2A0B5DE-7DA2-4CF0-C9BC-D3E48B03C769}"/>
              </a:ext>
            </a:extLst>
          </p:cNvPr>
          <p:cNvGrpSpPr/>
          <p:nvPr/>
        </p:nvGrpSpPr>
        <p:grpSpPr>
          <a:xfrm>
            <a:off x="2704011" y="1093194"/>
            <a:ext cx="6204858" cy="4671611"/>
            <a:chOff x="2704011" y="1093194"/>
            <a:chExt cx="6204858" cy="4671611"/>
          </a:xfrm>
        </p:grpSpPr>
        <p:pic>
          <p:nvPicPr>
            <p:cNvPr id="4100" name="Picture 4" descr="4.600+ Paralelo Camino Ilustraciones, gráficos vectoriales libres de  derechos y clip art - iStock">
              <a:extLst>
                <a:ext uri="{FF2B5EF4-FFF2-40B4-BE49-F238E27FC236}">
                  <a16:creationId xmlns:a16="http://schemas.microsoft.com/office/drawing/2014/main" id="{430AB83F-CD36-5CAE-575A-92FF20C2A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011" y="1093194"/>
              <a:ext cx="6204858" cy="467161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A0EDF60-49BF-0E88-6E4F-8216F4F1655C}"/>
                </a:ext>
              </a:extLst>
            </p:cNvPr>
            <p:cNvSpPr/>
            <p:nvPr/>
          </p:nvSpPr>
          <p:spPr>
            <a:xfrm rot="16200000">
              <a:off x="4841356" y="4515745"/>
              <a:ext cx="1851789" cy="646331"/>
            </a:xfrm>
            <a:prstGeom prst="rect">
              <a:avLst/>
            </a:prstGeom>
            <a:noFill/>
          </p:spPr>
          <p:txBody>
            <a:bodyPr wrap="none" lIns="91440" tIns="45720" rIns="91440" bIns="45720">
              <a:spAutoFit/>
            </a:bodyPr>
            <a:lstStyle/>
            <a:p>
              <a:pPr algn="ctr"/>
              <a:r>
                <a:rPr lang="es-MX" b="1" cap="none" spc="0" dirty="0">
                  <a:ln w="0"/>
                  <a:solidFill>
                    <a:schemeClr val="bg1"/>
                  </a:solidFill>
                  <a:effectLst>
                    <a:outerShdw blurRad="38100" dist="25400" dir="5400000" algn="ctr" rotWithShape="0">
                      <a:srgbClr val="6E747A">
                        <a:alpha val="43000"/>
                      </a:srgbClr>
                    </a:outerShdw>
                  </a:effectLst>
                </a:rPr>
                <a:t>Actividades de </a:t>
              </a:r>
            </a:p>
            <a:p>
              <a:pPr algn="ctr"/>
              <a:r>
                <a:rPr lang="es-MX" b="1" cap="none" spc="0" dirty="0">
                  <a:ln w="0"/>
                  <a:solidFill>
                    <a:schemeClr val="bg1"/>
                  </a:solidFill>
                  <a:effectLst>
                    <a:outerShdw blurRad="38100" dist="25400" dir="5400000" algn="ctr" rotWithShape="0">
                      <a:srgbClr val="6E747A">
                        <a:alpha val="43000"/>
                      </a:srgbClr>
                    </a:outerShdw>
                  </a:effectLst>
                </a:rPr>
                <a:t>aprendizaje</a:t>
              </a:r>
            </a:p>
          </p:txBody>
        </p:sp>
        <p:sp>
          <p:nvSpPr>
            <p:cNvPr id="4" name="Rectángulo 3">
              <a:extLst>
                <a:ext uri="{FF2B5EF4-FFF2-40B4-BE49-F238E27FC236}">
                  <a16:creationId xmlns:a16="http://schemas.microsoft.com/office/drawing/2014/main" id="{3084DF61-3AA5-9A80-482D-6A212166F5FD}"/>
                </a:ext>
              </a:extLst>
            </p:cNvPr>
            <p:cNvSpPr/>
            <p:nvPr/>
          </p:nvSpPr>
          <p:spPr>
            <a:xfrm rot="19097456">
              <a:off x="3037256" y="4452586"/>
              <a:ext cx="3217547" cy="369332"/>
            </a:xfrm>
            <a:prstGeom prst="rect">
              <a:avLst/>
            </a:prstGeom>
            <a:noFill/>
          </p:spPr>
          <p:txBody>
            <a:bodyPr wrap="none" lIns="91440" tIns="45720" rIns="91440" bIns="45720">
              <a:spAutoFit/>
            </a:bodyPr>
            <a:lstStyle/>
            <a:p>
              <a:pPr algn="ctr"/>
              <a:r>
                <a:rPr lang="es-MX" b="1" spc="50" dirty="0">
                  <a:ln w="9525" cmpd="sng">
                    <a:solidFill>
                      <a:schemeClr val="bg1"/>
                    </a:solidFill>
                    <a:prstDash val="solid"/>
                  </a:ln>
                  <a:solidFill>
                    <a:schemeClr val="bg1"/>
                  </a:solidFill>
                  <a:effectLst>
                    <a:glow rad="38100">
                      <a:schemeClr val="accent1">
                        <a:alpha val="40000"/>
                      </a:schemeClr>
                    </a:glow>
                  </a:effectLst>
                </a:rPr>
                <a:t>EVALUACIÓN FORMATIVA</a:t>
              </a:r>
              <a:endParaRPr lang="es-MX" b="1" cap="none" spc="50" dirty="0">
                <a:ln w="9525" cmpd="sng">
                  <a:solidFill>
                    <a:schemeClr val="bg1"/>
                  </a:solidFill>
                  <a:prstDash val="solid"/>
                </a:ln>
                <a:solidFill>
                  <a:schemeClr val="bg1"/>
                </a:solidFill>
                <a:effectLst>
                  <a:glow rad="38100">
                    <a:schemeClr val="accent1">
                      <a:alpha val="40000"/>
                    </a:schemeClr>
                  </a:glow>
                </a:effectLst>
              </a:endParaRPr>
            </a:p>
          </p:txBody>
        </p:sp>
        <p:sp>
          <p:nvSpPr>
            <p:cNvPr id="5" name="Rectángulo 4">
              <a:extLst>
                <a:ext uri="{FF2B5EF4-FFF2-40B4-BE49-F238E27FC236}">
                  <a16:creationId xmlns:a16="http://schemas.microsoft.com/office/drawing/2014/main" id="{10430AB4-47D1-5DE2-630D-B441D9DC58DA}"/>
                </a:ext>
              </a:extLst>
            </p:cNvPr>
            <p:cNvSpPr/>
            <p:nvPr/>
          </p:nvSpPr>
          <p:spPr>
            <a:xfrm rot="13132985">
              <a:off x="6489865" y="4852048"/>
              <a:ext cx="1489510" cy="400110"/>
            </a:xfrm>
            <a:prstGeom prst="rect">
              <a:avLst/>
            </a:prstGeom>
            <a:noFill/>
          </p:spPr>
          <p:txBody>
            <a:bodyPr wrap="none" lIns="91440" tIns="45720" rIns="91440" bIns="45720">
              <a:spAutoFit/>
            </a:bodyPr>
            <a:lstStyle/>
            <a:p>
              <a:pPr algn="ctr"/>
              <a:r>
                <a:rPr lang="es-MX" sz="2000" b="1" spc="50" dirty="0">
                  <a:ln w="9525" cmpd="sng">
                    <a:solidFill>
                      <a:schemeClr val="bg1"/>
                    </a:solidFill>
                    <a:prstDash val="solid"/>
                  </a:ln>
                  <a:solidFill>
                    <a:schemeClr val="bg1"/>
                  </a:solidFill>
                  <a:effectLst>
                    <a:glow rad="38100">
                      <a:schemeClr val="accent1">
                        <a:alpha val="40000"/>
                      </a:schemeClr>
                    </a:glow>
                  </a:effectLst>
                </a:rPr>
                <a:t>PROCESO</a:t>
              </a:r>
              <a:endParaRPr lang="es-MX" sz="2000" b="1" cap="none" spc="50" dirty="0">
                <a:ln w="9525" cmpd="sng">
                  <a:solidFill>
                    <a:schemeClr val="bg1"/>
                  </a:solidFill>
                  <a:prstDash val="solid"/>
                </a:ln>
                <a:solidFill>
                  <a:schemeClr val="bg1"/>
                </a:solidFill>
                <a:effectLst>
                  <a:glow rad="38100">
                    <a:schemeClr val="accent1">
                      <a:alpha val="40000"/>
                    </a:schemeClr>
                  </a:glow>
                </a:effectLst>
              </a:endParaRPr>
            </a:p>
          </p:txBody>
        </p:sp>
      </p:grpSp>
    </p:spTree>
    <p:extLst>
      <p:ext uri="{BB962C8B-B14F-4D97-AF65-F5344CB8AC3E}">
        <p14:creationId xmlns:p14="http://schemas.microsoft.com/office/powerpoint/2010/main" val="1238487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BC12161-AE3E-B111-BE94-88E3E5841CBE}"/>
              </a:ext>
            </a:extLst>
          </p:cNvPr>
          <p:cNvPicPr>
            <a:picLocks noChangeAspect="1"/>
          </p:cNvPicPr>
          <p:nvPr/>
        </p:nvPicPr>
        <p:blipFill>
          <a:blip r:embed="rId2"/>
          <a:stretch>
            <a:fillRect/>
          </a:stretch>
        </p:blipFill>
        <p:spPr>
          <a:xfrm>
            <a:off x="6499770" y="0"/>
            <a:ext cx="5106496" cy="6858000"/>
          </a:xfrm>
          <a:prstGeom prst="rect">
            <a:avLst/>
          </a:prstGeom>
        </p:spPr>
      </p:pic>
      <p:pic>
        <p:nvPicPr>
          <p:cNvPr id="12" name="Imagen 11">
            <a:extLst>
              <a:ext uri="{FF2B5EF4-FFF2-40B4-BE49-F238E27FC236}">
                <a16:creationId xmlns:a16="http://schemas.microsoft.com/office/drawing/2014/main" id="{9E4CCD2B-992B-CC9C-944E-14D0A06DBBF8}"/>
              </a:ext>
            </a:extLst>
          </p:cNvPr>
          <p:cNvPicPr>
            <a:picLocks noChangeAspect="1"/>
          </p:cNvPicPr>
          <p:nvPr/>
        </p:nvPicPr>
        <p:blipFill>
          <a:blip r:embed="rId3"/>
          <a:stretch>
            <a:fillRect/>
          </a:stretch>
        </p:blipFill>
        <p:spPr>
          <a:xfrm>
            <a:off x="585734" y="0"/>
            <a:ext cx="5011615" cy="6858000"/>
          </a:xfrm>
          <a:prstGeom prst="rect">
            <a:avLst/>
          </a:prstGeom>
        </p:spPr>
      </p:pic>
    </p:spTree>
    <p:extLst>
      <p:ext uri="{BB962C8B-B14F-4D97-AF65-F5344CB8AC3E}">
        <p14:creationId xmlns:p14="http://schemas.microsoft.com/office/powerpoint/2010/main" val="30588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C6ED52F-06E0-5C17-0D46-7F206BC4D40E}"/>
              </a:ext>
            </a:extLst>
          </p:cNvPr>
          <p:cNvPicPr>
            <a:picLocks noChangeAspect="1"/>
          </p:cNvPicPr>
          <p:nvPr/>
        </p:nvPicPr>
        <p:blipFill>
          <a:blip r:embed="rId2"/>
          <a:stretch>
            <a:fillRect/>
          </a:stretch>
        </p:blipFill>
        <p:spPr>
          <a:xfrm>
            <a:off x="6511791" y="0"/>
            <a:ext cx="4874079" cy="6858000"/>
          </a:xfrm>
          <a:prstGeom prst="rect">
            <a:avLst/>
          </a:prstGeom>
        </p:spPr>
      </p:pic>
      <p:pic>
        <p:nvPicPr>
          <p:cNvPr id="5" name="Imagen 4">
            <a:extLst>
              <a:ext uri="{FF2B5EF4-FFF2-40B4-BE49-F238E27FC236}">
                <a16:creationId xmlns:a16="http://schemas.microsoft.com/office/drawing/2014/main" id="{7D3CDF5C-9904-6626-7FC4-4C90B2E95362}"/>
              </a:ext>
            </a:extLst>
          </p:cNvPr>
          <p:cNvPicPr>
            <a:picLocks noChangeAspect="1"/>
          </p:cNvPicPr>
          <p:nvPr/>
        </p:nvPicPr>
        <p:blipFill>
          <a:blip r:embed="rId3"/>
          <a:stretch>
            <a:fillRect/>
          </a:stretch>
        </p:blipFill>
        <p:spPr>
          <a:xfrm>
            <a:off x="806130" y="0"/>
            <a:ext cx="5105956" cy="6858000"/>
          </a:xfrm>
          <a:prstGeom prst="rect">
            <a:avLst/>
          </a:prstGeom>
        </p:spPr>
      </p:pic>
    </p:spTree>
    <p:extLst>
      <p:ext uri="{BB962C8B-B14F-4D97-AF65-F5344CB8AC3E}">
        <p14:creationId xmlns:p14="http://schemas.microsoft.com/office/powerpoint/2010/main" val="40366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442428-76FF-7D32-911E-68F70421F14F}"/>
              </a:ext>
            </a:extLst>
          </p:cNvPr>
          <p:cNvPicPr>
            <a:picLocks noChangeAspect="1"/>
          </p:cNvPicPr>
          <p:nvPr/>
        </p:nvPicPr>
        <p:blipFill>
          <a:blip r:embed="rId2"/>
          <a:stretch>
            <a:fillRect/>
          </a:stretch>
        </p:blipFill>
        <p:spPr>
          <a:xfrm>
            <a:off x="6351505" y="0"/>
            <a:ext cx="5184396" cy="6858000"/>
          </a:xfrm>
          <a:prstGeom prst="rect">
            <a:avLst/>
          </a:prstGeom>
        </p:spPr>
      </p:pic>
      <p:pic>
        <p:nvPicPr>
          <p:cNvPr id="5" name="Imagen 4">
            <a:extLst>
              <a:ext uri="{FF2B5EF4-FFF2-40B4-BE49-F238E27FC236}">
                <a16:creationId xmlns:a16="http://schemas.microsoft.com/office/drawing/2014/main" id="{F73C51D3-B60F-1B39-F980-BF8724D893B7}"/>
              </a:ext>
            </a:extLst>
          </p:cNvPr>
          <p:cNvPicPr>
            <a:picLocks noChangeAspect="1"/>
          </p:cNvPicPr>
          <p:nvPr/>
        </p:nvPicPr>
        <p:blipFill>
          <a:blip r:embed="rId3"/>
          <a:stretch>
            <a:fillRect/>
          </a:stretch>
        </p:blipFill>
        <p:spPr>
          <a:xfrm>
            <a:off x="801237" y="0"/>
            <a:ext cx="4776107" cy="6858000"/>
          </a:xfrm>
          <a:prstGeom prst="rect">
            <a:avLst/>
          </a:prstGeom>
        </p:spPr>
      </p:pic>
    </p:spTree>
    <p:extLst>
      <p:ext uri="{BB962C8B-B14F-4D97-AF65-F5344CB8AC3E}">
        <p14:creationId xmlns:p14="http://schemas.microsoft.com/office/powerpoint/2010/main" val="26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D452BA-8ED6-1424-26DD-A1CDA0D9A96F}"/>
              </a:ext>
            </a:extLst>
          </p:cNvPr>
          <p:cNvPicPr>
            <a:picLocks noChangeAspect="1"/>
          </p:cNvPicPr>
          <p:nvPr/>
        </p:nvPicPr>
        <p:blipFill>
          <a:blip r:embed="rId2"/>
          <a:stretch>
            <a:fillRect/>
          </a:stretch>
        </p:blipFill>
        <p:spPr>
          <a:xfrm>
            <a:off x="6552180" y="0"/>
            <a:ext cx="4923374" cy="6858000"/>
          </a:xfrm>
          <a:prstGeom prst="rect">
            <a:avLst/>
          </a:prstGeom>
        </p:spPr>
      </p:pic>
      <p:pic>
        <p:nvPicPr>
          <p:cNvPr id="5" name="Imagen 4">
            <a:extLst>
              <a:ext uri="{FF2B5EF4-FFF2-40B4-BE49-F238E27FC236}">
                <a16:creationId xmlns:a16="http://schemas.microsoft.com/office/drawing/2014/main" id="{0033119A-E3B3-978B-E159-B1136318C6BE}"/>
              </a:ext>
            </a:extLst>
          </p:cNvPr>
          <p:cNvPicPr>
            <a:picLocks noChangeAspect="1"/>
          </p:cNvPicPr>
          <p:nvPr/>
        </p:nvPicPr>
        <p:blipFill>
          <a:blip r:embed="rId3"/>
          <a:stretch>
            <a:fillRect/>
          </a:stretch>
        </p:blipFill>
        <p:spPr>
          <a:xfrm>
            <a:off x="716446" y="0"/>
            <a:ext cx="5379554" cy="6858000"/>
          </a:xfrm>
          <a:prstGeom prst="rect">
            <a:avLst/>
          </a:prstGeom>
        </p:spPr>
      </p:pic>
    </p:spTree>
    <p:extLst>
      <p:ext uri="{BB962C8B-B14F-4D97-AF65-F5344CB8AC3E}">
        <p14:creationId xmlns:p14="http://schemas.microsoft.com/office/powerpoint/2010/main" val="10002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C1522B-524C-4C94-CB93-A7B96AB35A0F}"/>
              </a:ext>
            </a:extLst>
          </p:cNvPr>
          <p:cNvPicPr>
            <a:picLocks noChangeAspect="1"/>
          </p:cNvPicPr>
          <p:nvPr/>
        </p:nvPicPr>
        <p:blipFill>
          <a:blip r:embed="rId2"/>
          <a:stretch>
            <a:fillRect/>
          </a:stretch>
        </p:blipFill>
        <p:spPr>
          <a:xfrm>
            <a:off x="700223" y="0"/>
            <a:ext cx="5070021" cy="6858000"/>
          </a:xfrm>
          <a:prstGeom prst="rect">
            <a:avLst/>
          </a:prstGeom>
        </p:spPr>
      </p:pic>
      <p:pic>
        <p:nvPicPr>
          <p:cNvPr id="5" name="Imagen 4">
            <a:extLst>
              <a:ext uri="{FF2B5EF4-FFF2-40B4-BE49-F238E27FC236}">
                <a16:creationId xmlns:a16="http://schemas.microsoft.com/office/drawing/2014/main" id="{45FE6BF2-FFCB-3EFC-9C7C-0E9C4EE64379}"/>
              </a:ext>
            </a:extLst>
          </p:cNvPr>
          <p:cNvPicPr>
            <a:picLocks noChangeAspect="1"/>
          </p:cNvPicPr>
          <p:nvPr/>
        </p:nvPicPr>
        <p:blipFill>
          <a:blip r:embed="rId3"/>
          <a:stretch>
            <a:fillRect/>
          </a:stretch>
        </p:blipFill>
        <p:spPr>
          <a:xfrm>
            <a:off x="6421758" y="0"/>
            <a:ext cx="4986517" cy="6858000"/>
          </a:xfrm>
          <a:prstGeom prst="rect">
            <a:avLst/>
          </a:prstGeom>
        </p:spPr>
      </p:pic>
    </p:spTree>
    <p:extLst>
      <p:ext uri="{BB962C8B-B14F-4D97-AF65-F5344CB8AC3E}">
        <p14:creationId xmlns:p14="http://schemas.microsoft.com/office/powerpoint/2010/main" val="11948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1E0CF-5BD0-916E-10E5-97829A81536C}"/>
              </a:ext>
            </a:extLst>
          </p:cNvPr>
          <p:cNvSpPr>
            <a:spLocks noGrp="1"/>
          </p:cNvSpPr>
          <p:nvPr>
            <p:ph type="title"/>
          </p:nvPr>
        </p:nvSpPr>
        <p:spPr>
          <a:xfrm>
            <a:off x="571500" y="717452"/>
            <a:ext cx="11049000" cy="5252274"/>
          </a:xfrm>
        </p:spPr>
        <p:txBody>
          <a:bodyPr>
            <a:normAutofit/>
          </a:bodyPr>
          <a:lstStyle/>
          <a:p>
            <a:pPr algn="ct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r>
              <a:rPr lang="es-MX" b="1" dirty="0">
                <a:solidFill>
                  <a:schemeClr val="tx2">
                    <a:lumMod val="90000"/>
                    <a:lumOff val="10000"/>
                  </a:schemeClr>
                </a:solidFill>
              </a:rPr>
              <a:t>ENFOQUE HUMANISTA DE LA NEM</a:t>
            </a:r>
          </a:p>
        </p:txBody>
      </p:sp>
    </p:spTree>
    <p:extLst>
      <p:ext uri="{BB962C8B-B14F-4D97-AF65-F5344CB8AC3E}">
        <p14:creationId xmlns:p14="http://schemas.microsoft.com/office/powerpoint/2010/main" val="222719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DA97DB-B75E-F0F2-35D3-F462FA3187EF}"/>
              </a:ext>
            </a:extLst>
          </p:cNvPr>
          <p:cNvPicPr>
            <a:picLocks noChangeAspect="1"/>
          </p:cNvPicPr>
          <p:nvPr/>
        </p:nvPicPr>
        <p:blipFill>
          <a:blip r:embed="rId2"/>
          <a:stretch>
            <a:fillRect/>
          </a:stretch>
        </p:blipFill>
        <p:spPr>
          <a:xfrm>
            <a:off x="6387737" y="19594"/>
            <a:ext cx="5219881" cy="6820992"/>
          </a:xfrm>
          <a:prstGeom prst="rect">
            <a:avLst/>
          </a:prstGeom>
        </p:spPr>
      </p:pic>
      <p:pic>
        <p:nvPicPr>
          <p:cNvPr id="5" name="Imagen 4">
            <a:extLst>
              <a:ext uri="{FF2B5EF4-FFF2-40B4-BE49-F238E27FC236}">
                <a16:creationId xmlns:a16="http://schemas.microsoft.com/office/drawing/2014/main" id="{F8CD2238-A7B4-3A82-0E7B-3D32A0586B3B}"/>
              </a:ext>
            </a:extLst>
          </p:cNvPr>
          <p:cNvPicPr>
            <a:picLocks noChangeAspect="1"/>
          </p:cNvPicPr>
          <p:nvPr/>
        </p:nvPicPr>
        <p:blipFill>
          <a:blip r:embed="rId3"/>
          <a:stretch>
            <a:fillRect/>
          </a:stretch>
        </p:blipFill>
        <p:spPr>
          <a:xfrm>
            <a:off x="991810" y="19594"/>
            <a:ext cx="5104190" cy="6858000"/>
          </a:xfrm>
          <a:prstGeom prst="rect">
            <a:avLst/>
          </a:prstGeom>
        </p:spPr>
      </p:pic>
    </p:spTree>
    <p:extLst>
      <p:ext uri="{BB962C8B-B14F-4D97-AF65-F5344CB8AC3E}">
        <p14:creationId xmlns:p14="http://schemas.microsoft.com/office/powerpoint/2010/main" val="41506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7EC83C-882A-00A2-3E61-FB276FF513DE}"/>
              </a:ext>
            </a:extLst>
          </p:cNvPr>
          <p:cNvPicPr>
            <a:picLocks noChangeAspect="1"/>
          </p:cNvPicPr>
          <p:nvPr/>
        </p:nvPicPr>
        <p:blipFill>
          <a:blip r:embed="rId2"/>
          <a:stretch>
            <a:fillRect/>
          </a:stretch>
        </p:blipFill>
        <p:spPr>
          <a:xfrm>
            <a:off x="6603238" y="0"/>
            <a:ext cx="5046689" cy="6858000"/>
          </a:xfrm>
          <a:prstGeom prst="rect">
            <a:avLst/>
          </a:prstGeom>
        </p:spPr>
      </p:pic>
      <p:pic>
        <p:nvPicPr>
          <p:cNvPr id="5" name="Imagen 4">
            <a:extLst>
              <a:ext uri="{FF2B5EF4-FFF2-40B4-BE49-F238E27FC236}">
                <a16:creationId xmlns:a16="http://schemas.microsoft.com/office/drawing/2014/main" id="{DD47AF9D-F39E-6945-8628-BB33A16884E4}"/>
              </a:ext>
            </a:extLst>
          </p:cNvPr>
          <p:cNvPicPr>
            <a:picLocks noChangeAspect="1"/>
          </p:cNvPicPr>
          <p:nvPr/>
        </p:nvPicPr>
        <p:blipFill>
          <a:blip r:embed="rId3"/>
          <a:stretch>
            <a:fillRect/>
          </a:stretch>
        </p:blipFill>
        <p:spPr>
          <a:xfrm>
            <a:off x="1050243" y="0"/>
            <a:ext cx="5044824" cy="6858000"/>
          </a:xfrm>
          <a:prstGeom prst="rect">
            <a:avLst/>
          </a:prstGeom>
        </p:spPr>
      </p:pic>
    </p:spTree>
    <p:extLst>
      <p:ext uri="{BB962C8B-B14F-4D97-AF65-F5344CB8AC3E}">
        <p14:creationId xmlns:p14="http://schemas.microsoft.com/office/powerpoint/2010/main" val="256801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hool desk with books and pencils with chalkboard in background">
            <a:extLst>
              <a:ext uri="{FF2B5EF4-FFF2-40B4-BE49-F238E27FC236}">
                <a16:creationId xmlns:a16="http://schemas.microsoft.com/office/drawing/2014/main" id="{70C956EB-383E-E877-560F-03C71170C928}"/>
              </a:ext>
            </a:extLst>
          </p:cNvPr>
          <p:cNvPicPr>
            <a:picLocks noChangeAspect="1"/>
          </p:cNvPicPr>
          <p:nvPr/>
        </p:nvPicPr>
        <p:blipFill rotWithShape="1">
          <a:blip r:embed="rId2">
            <a:alphaModFix amt="60000"/>
          </a:blip>
          <a:srcRect t="15730"/>
          <a:stretch/>
        </p:blipFill>
        <p:spPr>
          <a:xfrm>
            <a:off x="20" y="10"/>
            <a:ext cx="12191979" cy="6857989"/>
          </a:xfrm>
          <a:prstGeom prst="rect">
            <a:avLst/>
          </a:prstGeom>
        </p:spPr>
      </p:pic>
      <p:sp>
        <p:nvSpPr>
          <p:cNvPr id="2" name="Título 1">
            <a:extLst>
              <a:ext uri="{FF2B5EF4-FFF2-40B4-BE49-F238E27FC236}">
                <a16:creationId xmlns:a16="http://schemas.microsoft.com/office/drawing/2014/main" id="{AB31C99D-4177-62BC-0340-A4196F0FE0A9}"/>
              </a:ext>
            </a:extLst>
          </p:cNvPr>
          <p:cNvSpPr>
            <a:spLocks noGrp="1"/>
          </p:cNvSpPr>
          <p:nvPr>
            <p:ph type="ctrTitle"/>
          </p:nvPr>
        </p:nvSpPr>
        <p:spPr>
          <a:xfrm>
            <a:off x="521208" y="815803"/>
            <a:ext cx="6108192" cy="5099101"/>
          </a:xfrm>
        </p:spPr>
        <p:txBody>
          <a:bodyPr anchor="ctr">
            <a:normAutofit/>
          </a:bodyPr>
          <a:lstStyle/>
          <a:p>
            <a:pPr algn="ctr"/>
            <a:r>
              <a:rPr lang="es-MX" sz="6000" dirty="0">
                <a:solidFill>
                  <a:srgbClr val="FFFFFF"/>
                </a:solidFill>
              </a:rPr>
              <a:t>LA </a:t>
            </a:r>
            <a:r>
              <a:rPr lang="es-MX" sz="7200" b="1" dirty="0">
                <a:solidFill>
                  <a:srgbClr val="FFFFFF"/>
                </a:solidFill>
              </a:rPr>
              <a:t>N</a:t>
            </a:r>
            <a:r>
              <a:rPr lang="es-MX" sz="6000" dirty="0">
                <a:solidFill>
                  <a:srgbClr val="FFFFFF"/>
                </a:solidFill>
              </a:rPr>
              <a:t>UEVA </a:t>
            </a:r>
            <a:r>
              <a:rPr lang="es-MX" sz="7200" b="1" dirty="0">
                <a:solidFill>
                  <a:srgbClr val="FFFFFF"/>
                </a:solidFill>
              </a:rPr>
              <a:t>E</a:t>
            </a:r>
            <a:r>
              <a:rPr lang="es-MX" sz="6000" dirty="0">
                <a:solidFill>
                  <a:srgbClr val="FFFFFF"/>
                </a:solidFill>
              </a:rPr>
              <a:t>SCUELA </a:t>
            </a:r>
            <a:r>
              <a:rPr lang="es-MX" sz="7200" b="1" dirty="0">
                <a:solidFill>
                  <a:srgbClr val="FFFFFF"/>
                </a:solidFill>
              </a:rPr>
              <a:t>M</a:t>
            </a:r>
            <a:r>
              <a:rPr lang="es-MX" sz="6000" dirty="0">
                <a:solidFill>
                  <a:srgbClr val="FFFFFF"/>
                </a:solidFill>
              </a:rPr>
              <a:t>EXICANA</a:t>
            </a:r>
            <a:br>
              <a:rPr lang="es-MX" sz="6000" dirty="0">
                <a:solidFill>
                  <a:srgbClr val="FFFFFF"/>
                </a:solidFill>
              </a:rPr>
            </a:br>
            <a:br>
              <a:rPr lang="es-MX" sz="6000" dirty="0">
                <a:solidFill>
                  <a:srgbClr val="FFFFFF"/>
                </a:solidFill>
              </a:rPr>
            </a:br>
            <a:r>
              <a:rPr lang="es-MX" sz="1600" dirty="0">
                <a:solidFill>
                  <a:srgbClr val="FFFFFF"/>
                </a:solidFill>
              </a:rPr>
              <a:t>PRESENTA: MARÍA LUISA IBARRA IBARRA</a:t>
            </a:r>
            <a:endParaRPr lang="es-MX" sz="6000" dirty="0">
              <a:solidFill>
                <a:srgbClr val="FFFFFF"/>
              </a:solidFill>
            </a:endParaRPr>
          </a:p>
        </p:txBody>
      </p:sp>
      <p:sp>
        <p:nvSpPr>
          <p:cNvPr id="3" name="Subtítulo 2">
            <a:extLst>
              <a:ext uri="{FF2B5EF4-FFF2-40B4-BE49-F238E27FC236}">
                <a16:creationId xmlns:a16="http://schemas.microsoft.com/office/drawing/2014/main" id="{25AF1EF5-1013-1BBF-DB39-87382D166BEE}"/>
              </a:ext>
            </a:extLst>
          </p:cNvPr>
          <p:cNvSpPr>
            <a:spLocks noGrp="1"/>
          </p:cNvSpPr>
          <p:nvPr>
            <p:ph type="subTitle" idx="1"/>
          </p:nvPr>
        </p:nvSpPr>
        <p:spPr>
          <a:xfrm>
            <a:off x="9020014" y="638879"/>
            <a:ext cx="3171961" cy="5020747"/>
          </a:xfrm>
        </p:spPr>
        <p:txBody>
          <a:bodyPr anchor="t">
            <a:normAutofit fontScale="92500"/>
          </a:bodyPr>
          <a:lstStyle/>
          <a:p>
            <a:endParaRPr lang="es-MX" sz="1200" dirty="0">
              <a:solidFill>
                <a:srgbClr val="FFFFFF"/>
              </a:solidFill>
            </a:endParaRPr>
          </a:p>
          <a:p>
            <a:r>
              <a:rPr lang="es-MX" sz="1200" dirty="0">
                <a:solidFill>
                  <a:srgbClr val="FFFFFF"/>
                </a:solidFill>
              </a:rPr>
              <a:t>CONGRESO DE DIRECTIVOS</a:t>
            </a:r>
          </a:p>
          <a:p>
            <a:r>
              <a:rPr lang="es-MX" sz="1200" dirty="0">
                <a:solidFill>
                  <a:srgbClr val="FFFFFF"/>
                </a:solidFill>
              </a:rPr>
              <a:t>09 – 09 – 2023</a:t>
            </a:r>
          </a:p>
          <a:p>
            <a:r>
              <a:rPr lang="es-MX" sz="1200" dirty="0">
                <a:solidFill>
                  <a:srgbClr val="FFFFFF"/>
                </a:solidFill>
              </a:rPr>
              <a:t>Monterrey, nuevo león</a:t>
            </a: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endParaRPr lang="es-MX" sz="1200" dirty="0">
              <a:solidFill>
                <a:srgbClr val="FFFFFF"/>
              </a:solidFill>
            </a:endParaRPr>
          </a:p>
          <a:p>
            <a:pPr algn="ctr"/>
            <a:r>
              <a:rPr lang="es-MX" sz="1700" dirty="0">
                <a:solidFill>
                  <a:srgbClr val="FFFFFF"/>
                </a:solidFill>
              </a:rPr>
              <a:t>RED SALESIANA </a:t>
            </a:r>
          </a:p>
          <a:p>
            <a:pPr algn="ctr"/>
            <a:r>
              <a:rPr lang="es-MX" sz="1700" dirty="0">
                <a:solidFill>
                  <a:srgbClr val="FFFFFF"/>
                </a:solidFill>
              </a:rPr>
              <a:t>DE ESCUELAS MÉXICO</a:t>
            </a:r>
          </a:p>
        </p:txBody>
      </p:sp>
      <p:cxnSp>
        <p:nvCxnSpPr>
          <p:cNvPr id="11" name="Straight Connector 10">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2">
            <a:extLst>
              <a:ext uri="{FF2B5EF4-FFF2-40B4-BE49-F238E27FC236}">
                <a16:creationId xmlns:a16="http://schemas.microsoft.com/office/drawing/2014/main" id="{923F81E2-AE9A-4D71-87B5-D24817F306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571500"/>
            <a:ext cx="0" cy="571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91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S CUATRO PILARES DE LA EDUCACIÓN: INCULCAR EL GUSTO Y EL PLACER DE  APRENDER – BLOG">
            <a:extLst>
              <a:ext uri="{FF2B5EF4-FFF2-40B4-BE49-F238E27FC236}">
                <a16:creationId xmlns:a16="http://schemas.microsoft.com/office/drawing/2014/main" id="{57E7421F-49E7-EF02-DEDF-4892F9FB8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12" y="0"/>
            <a:ext cx="9142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BC526795-310F-2112-EB57-13A2A0FBA80F}"/>
              </a:ext>
            </a:extLst>
          </p:cNvPr>
          <p:cNvSpPr/>
          <p:nvPr/>
        </p:nvSpPr>
        <p:spPr>
          <a:xfrm>
            <a:off x="10098739" y="2014309"/>
            <a:ext cx="1599604" cy="584775"/>
          </a:xfrm>
          <a:prstGeom prst="rect">
            <a:avLst/>
          </a:prstGeom>
          <a:solidFill>
            <a:schemeClr val="tx2">
              <a:lumMod val="50000"/>
              <a:lumOff val="50000"/>
            </a:schemeClr>
          </a:solidFill>
        </p:spPr>
        <p:txBody>
          <a:bodyPr wrap="none" lIns="91440" tIns="45720" rIns="91440" bIns="45720">
            <a:spAutoFit/>
          </a:bodyPr>
          <a:lstStyle/>
          <a:p>
            <a:pPr algn="ctr"/>
            <a:r>
              <a:rPr lang="es-MX" sz="1600" dirty="0">
                <a:ln w="0"/>
                <a:effectLst>
                  <a:outerShdw blurRad="38100" dist="19050" dir="2700000" algn="tl" rotWithShape="0">
                    <a:schemeClr val="dk1">
                      <a:alpha val="40000"/>
                    </a:schemeClr>
                  </a:outerShdw>
                </a:effectLst>
              </a:rPr>
              <a:t>APRENDER </a:t>
            </a:r>
          </a:p>
          <a:p>
            <a:pPr algn="ctr"/>
            <a:r>
              <a:rPr lang="es-MX" sz="1600" dirty="0">
                <a:ln w="0"/>
                <a:effectLst>
                  <a:outerShdw blurRad="38100" dist="19050" dir="2700000" algn="tl" rotWithShape="0">
                    <a:schemeClr val="dk1">
                      <a:alpha val="40000"/>
                    </a:schemeClr>
                  </a:outerShdw>
                </a:effectLst>
              </a:rPr>
              <a:t>A EMPRENDER</a:t>
            </a:r>
          </a:p>
        </p:txBody>
      </p:sp>
    </p:spTree>
    <p:extLst>
      <p:ext uri="{BB962C8B-B14F-4D97-AF65-F5344CB8AC3E}">
        <p14:creationId xmlns:p14="http://schemas.microsoft.com/office/powerpoint/2010/main" val="39069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F56241-FDC2-9CD0-F0C7-762DDC8A834D}"/>
              </a:ext>
            </a:extLst>
          </p:cNvPr>
          <p:cNvSpPr txBox="1"/>
          <p:nvPr/>
        </p:nvSpPr>
        <p:spPr>
          <a:xfrm>
            <a:off x="3050177" y="782340"/>
            <a:ext cx="6100354" cy="5355312"/>
          </a:xfrm>
          <a:prstGeom prst="rect">
            <a:avLst/>
          </a:prstGeom>
          <a:noFill/>
        </p:spPr>
        <p:txBody>
          <a:bodyPr wrap="square">
            <a:spAutoFit/>
          </a:bodyPr>
          <a:lstStyle/>
          <a:p>
            <a:r>
              <a:rPr lang="es-MX" dirty="0">
                <a:effectLst/>
                <a:latin typeface="Helvetica" pitchFamily="2" charset="0"/>
              </a:rPr>
              <a:t>Mantenemos la idea central de que el modelo humanista-constructivista-socio-formativo (HCSF)</a:t>
            </a:r>
            <a:r>
              <a:rPr lang="es-MX" dirty="0">
                <a:solidFill>
                  <a:srgbClr val="3D3C3B"/>
                </a:solidFill>
                <a:effectLst/>
                <a:latin typeface="Helvetica" pitchFamily="2" charset="0"/>
              </a:rPr>
              <a:t>32</a:t>
            </a:r>
            <a:endParaRPr lang="es-MX" dirty="0">
              <a:effectLst/>
              <a:latin typeface="Helvetica" pitchFamily="2" charset="0"/>
            </a:endParaRPr>
          </a:p>
          <a:p>
            <a:r>
              <a:rPr lang="es-MX" dirty="0">
                <a:effectLst/>
                <a:latin typeface="Helvetica" pitchFamily="2" charset="0"/>
              </a:rPr>
              <a:t>se alinea al Modelo Educativo Salesiano, ya que sus ejes centrales son: respetar el valor del ser humano</a:t>
            </a:r>
          </a:p>
          <a:p>
            <a:r>
              <a:rPr lang="es-MX" dirty="0">
                <a:effectLst/>
                <a:latin typeface="Helvetica" pitchFamily="2" charset="0"/>
              </a:rPr>
              <a:t>(humanismo); entregarle herramientas que le permitan acceder al conocimiento por su propia cuenta</a:t>
            </a:r>
          </a:p>
          <a:p>
            <a:r>
              <a:rPr lang="es-MX" dirty="0">
                <a:effectLst/>
                <a:latin typeface="Helvetica" pitchFamily="2" charset="0"/>
              </a:rPr>
              <a:t>(constructivismo); y desempeñarse diseñando un sólido proyecto ético de vida en donde aplica sus</a:t>
            </a:r>
          </a:p>
          <a:p>
            <a:r>
              <a:rPr lang="es-MX" dirty="0">
                <a:effectLst/>
                <a:latin typeface="Helvetica" pitchFamily="2" charset="0"/>
              </a:rPr>
              <a:t>competencias y su creatividad para el bienestar común: el fortalecimiento social, cuidar y mantener su</a:t>
            </a:r>
          </a:p>
          <a:p>
            <a:r>
              <a:rPr lang="es-MX" dirty="0">
                <a:effectLst/>
                <a:latin typeface="Helvetica" pitchFamily="2" charset="0"/>
              </a:rPr>
              <a:t>entorno ecológico y cultural, además de aportar al desarrollo económico; todo para mejorar la calidad</a:t>
            </a:r>
          </a:p>
          <a:p>
            <a:r>
              <a:rPr lang="es-MX" dirty="0">
                <a:effectLst/>
                <a:latin typeface="Helvetica" pitchFamily="2" charset="0"/>
              </a:rPr>
              <a:t>de vida en la sociedad (socio-formación). En este modelo se prioriza la parte cognitiva del ser humano,</a:t>
            </a:r>
          </a:p>
          <a:p>
            <a:r>
              <a:rPr lang="es-MX" dirty="0">
                <a:effectLst/>
                <a:latin typeface="Helvetica" pitchFamily="2" charset="0"/>
              </a:rPr>
              <a:t>y se refuerza su dimensión conductual, la cual es la manifestación de sus pensamientos, como acto</a:t>
            </a:r>
          </a:p>
          <a:p>
            <a:r>
              <a:rPr lang="es-MX" dirty="0">
                <a:effectLst/>
                <a:latin typeface="Helvetica" pitchFamily="2" charset="0"/>
              </a:rPr>
              <a:t>existencial que le otorga virtudes, crecimiento, armonía y valor a su ser en el momento de aprender, el</a:t>
            </a:r>
          </a:p>
          <a:p>
            <a:r>
              <a:rPr lang="es-MX" dirty="0">
                <a:effectLst/>
                <a:latin typeface="Helvetica" pitchFamily="2" charset="0"/>
              </a:rPr>
              <a:t>saber ser y saber convivir.</a:t>
            </a:r>
          </a:p>
        </p:txBody>
      </p:sp>
    </p:spTree>
    <p:extLst>
      <p:ext uri="{BB962C8B-B14F-4D97-AF65-F5344CB8AC3E}">
        <p14:creationId xmlns:p14="http://schemas.microsoft.com/office/powerpoint/2010/main" val="3933389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1E0CF-5BD0-916E-10E5-97829A81536C}"/>
              </a:ext>
            </a:extLst>
          </p:cNvPr>
          <p:cNvSpPr>
            <a:spLocks noGrp="1"/>
          </p:cNvSpPr>
          <p:nvPr>
            <p:ph type="title"/>
          </p:nvPr>
        </p:nvSpPr>
        <p:spPr>
          <a:xfrm>
            <a:off x="571500" y="717452"/>
            <a:ext cx="11049000" cy="5252274"/>
          </a:xfrm>
        </p:spPr>
        <p:txBody>
          <a:bodyPr>
            <a:normAutofit/>
          </a:bodyPr>
          <a:lstStyle/>
          <a:p>
            <a:pPr algn="ct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br>
              <a:rPr lang="es-MX" b="1" dirty="0">
                <a:solidFill>
                  <a:schemeClr val="tx2">
                    <a:lumMod val="90000"/>
                    <a:lumOff val="10000"/>
                  </a:schemeClr>
                </a:solidFill>
              </a:rPr>
            </a:br>
            <a:r>
              <a:rPr lang="es-MX" b="1" dirty="0">
                <a:solidFill>
                  <a:schemeClr val="tx2">
                    <a:lumMod val="90000"/>
                    <a:lumOff val="10000"/>
                  </a:schemeClr>
                </a:solidFill>
              </a:rPr>
              <a:t>VISIÓN Y VALORES DE LA NEM</a:t>
            </a:r>
          </a:p>
        </p:txBody>
      </p:sp>
    </p:spTree>
    <p:extLst>
      <p:ext uri="{BB962C8B-B14F-4D97-AF65-F5344CB8AC3E}">
        <p14:creationId xmlns:p14="http://schemas.microsoft.com/office/powerpoint/2010/main" val="216697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27F6D8B-355C-C787-61D0-89C71479256B}"/>
              </a:ext>
            </a:extLst>
          </p:cNvPr>
          <p:cNvSpPr/>
          <p:nvPr/>
        </p:nvSpPr>
        <p:spPr>
          <a:xfrm>
            <a:off x="869826" y="955655"/>
            <a:ext cx="10452349"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MX" sz="4400" b="1" cap="none" spc="0" dirty="0">
                <a:ln/>
                <a:solidFill>
                  <a:schemeClr val="accent4"/>
                </a:solidFill>
                <a:effectLst/>
              </a:rPr>
              <a:t>Visión plural, incluyente </a:t>
            </a:r>
          </a:p>
          <a:p>
            <a:pPr algn="ctr"/>
            <a:r>
              <a:rPr lang="es-MX" sz="4400" b="1" cap="none" spc="0" dirty="0">
                <a:ln/>
                <a:solidFill>
                  <a:schemeClr val="accent4"/>
                </a:solidFill>
                <a:effectLst/>
              </a:rPr>
              <a:t>y participativa de todos los implicados.</a:t>
            </a:r>
          </a:p>
        </p:txBody>
      </p:sp>
      <p:sp>
        <p:nvSpPr>
          <p:cNvPr id="4" name="Rectángulo 3">
            <a:extLst>
              <a:ext uri="{FF2B5EF4-FFF2-40B4-BE49-F238E27FC236}">
                <a16:creationId xmlns:a16="http://schemas.microsoft.com/office/drawing/2014/main" id="{7251C4E8-2DB4-A574-73D9-520F73B1D70C}"/>
              </a:ext>
            </a:extLst>
          </p:cNvPr>
          <p:cNvSpPr/>
          <p:nvPr/>
        </p:nvSpPr>
        <p:spPr>
          <a:xfrm>
            <a:off x="869826" y="3180805"/>
            <a:ext cx="7004225"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MX" sz="4400" b="1" dirty="0">
                <a:ln/>
                <a:solidFill>
                  <a:schemeClr val="accent4"/>
                </a:solidFill>
              </a:rPr>
              <a:t>D</a:t>
            </a:r>
            <a:r>
              <a:rPr lang="es-MX" sz="4400" b="1" cap="none" spc="0" dirty="0">
                <a:ln/>
                <a:solidFill>
                  <a:schemeClr val="accent4"/>
                </a:solidFill>
                <a:effectLst/>
              </a:rPr>
              <a:t>e transformación social. </a:t>
            </a:r>
          </a:p>
          <a:p>
            <a:pPr algn="ctr"/>
            <a:r>
              <a:rPr lang="es-MX" sz="4400" b="1" cap="none" spc="0" dirty="0">
                <a:ln/>
                <a:solidFill>
                  <a:schemeClr val="accent4"/>
                </a:solidFill>
                <a:effectLst/>
              </a:rPr>
              <a:t>De emancipación.</a:t>
            </a:r>
          </a:p>
        </p:txBody>
      </p:sp>
      <p:sp>
        <p:nvSpPr>
          <p:cNvPr id="5" name="Rectángulo 4">
            <a:extLst>
              <a:ext uri="{FF2B5EF4-FFF2-40B4-BE49-F238E27FC236}">
                <a16:creationId xmlns:a16="http://schemas.microsoft.com/office/drawing/2014/main" id="{19B3FC78-195F-B5A5-9228-B832E1FCF711}"/>
              </a:ext>
            </a:extLst>
          </p:cNvPr>
          <p:cNvSpPr/>
          <p:nvPr/>
        </p:nvSpPr>
        <p:spPr>
          <a:xfrm>
            <a:off x="7069088" y="5021234"/>
            <a:ext cx="42530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MX" sz="4400" b="1" dirty="0">
                <a:ln/>
                <a:solidFill>
                  <a:schemeClr val="accent4"/>
                </a:solidFill>
              </a:rPr>
              <a:t>Unificar el SEN.</a:t>
            </a:r>
            <a:endParaRPr lang="es-MX" sz="4400" b="1" cap="none" spc="0" dirty="0">
              <a:ln/>
              <a:solidFill>
                <a:schemeClr val="accent4"/>
              </a:solidFill>
              <a:effectLst/>
            </a:endParaRPr>
          </a:p>
        </p:txBody>
      </p:sp>
    </p:spTree>
    <p:extLst>
      <p:ext uri="{BB962C8B-B14F-4D97-AF65-F5344CB8AC3E}">
        <p14:creationId xmlns:p14="http://schemas.microsoft.com/office/powerpoint/2010/main" val="193429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27F6D8B-355C-C787-61D0-89C71479256B}"/>
              </a:ext>
            </a:extLst>
          </p:cNvPr>
          <p:cNvSpPr/>
          <p:nvPr/>
        </p:nvSpPr>
        <p:spPr>
          <a:xfrm>
            <a:off x="705395" y="1451851"/>
            <a:ext cx="10472725" cy="32316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MX" sz="4000" b="1" dirty="0">
                <a:effectLst/>
                <a:latin typeface="Times" pitchFamily="2" charset="0"/>
              </a:rPr>
              <a:t>No se busca enseñar </a:t>
            </a:r>
            <a:r>
              <a:rPr lang="es-MX" sz="4000" dirty="0">
                <a:effectLst/>
                <a:latin typeface="Times" pitchFamily="2" charset="0"/>
              </a:rPr>
              <a:t>conocimientos, valores y actitudes para que las niñas, niños y adolescentes se asimilen y adapten a la sociedad a la que pertenecen, </a:t>
            </a:r>
            <a:r>
              <a:rPr lang="es-MX" sz="4000" b="1" dirty="0">
                <a:effectLst/>
                <a:latin typeface="Times" pitchFamily="2" charset="0"/>
              </a:rPr>
              <a:t>tampoco</a:t>
            </a:r>
            <a:r>
              <a:rPr lang="es-MX" sz="4000" dirty="0">
                <a:effectLst/>
                <a:latin typeface="Times" pitchFamily="2" charset="0"/>
              </a:rPr>
              <a:t> es función de la escuela</a:t>
            </a:r>
          </a:p>
          <a:p>
            <a:pPr algn="ctr"/>
            <a:r>
              <a:rPr lang="es-MX" sz="4000" b="1" dirty="0">
                <a:effectLst/>
                <a:latin typeface="Times" pitchFamily="2" charset="0"/>
              </a:rPr>
              <a:t>formar capital humano</a:t>
            </a:r>
            <a:r>
              <a:rPr lang="es-MX" sz="4000" dirty="0">
                <a:effectLst/>
                <a:latin typeface="Times" pitchFamily="2" charset="0"/>
              </a:rPr>
              <a:t>.</a:t>
            </a:r>
          </a:p>
        </p:txBody>
      </p:sp>
      <p:sp>
        <p:nvSpPr>
          <p:cNvPr id="2" name="Rectángulo 1">
            <a:extLst>
              <a:ext uri="{FF2B5EF4-FFF2-40B4-BE49-F238E27FC236}">
                <a16:creationId xmlns:a16="http://schemas.microsoft.com/office/drawing/2014/main" id="{239F5178-5CA9-15F2-67DC-6034383577C6}"/>
              </a:ext>
            </a:extLst>
          </p:cNvPr>
          <p:cNvSpPr/>
          <p:nvPr/>
        </p:nvSpPr>
        <p:spPr>
          <a:xfrm>
            <a:off x="3046467" y="5410090"/>
            <a:ext cx="612667"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V</a:t>
            </a:r>
          </a:p>
        </p:txBody>
      </p:sp>
      <p:sp>
        <p:nvSpPr>
          <p:cNvPr id="5" name="Rectángulo 4">
            <a:extLst>
              <a:ext uri="{FF2B5EF4-FFF2-40B4-BE49-F238E27FC236}">
                <a16:creationId xmlns:a16="http://schemas.microsoft.com/office/drawing/2014/main" id="{C0A3F5F5-CA08-4541-9C51-BC0F186FADC4}"/>
              </a:ext>
            </a:extLst>
          </p:cNvPr>
          <p:cNvSpPr/>
          <p:nvPr/>
        </p:nvSpPr>
        <p:spPr>
          <a:xfrm>
            <a:off x="3853290" y="5410090"/>
            <a:ext cx="662361"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A</a:t>
            </a:r>
          </a:p>
        </p:txBody>
      </p:sp>
      <p:sp>
        <p:nvSpPr>
          <p:cNvPr id="6" name="Rectángulo 5">
            <a:extLst>
              <a:ext uri="{FF2B5EF4-FFF2-40B4-BE49-F238E27FC236}">
                <a16:creationId xmlns:a16="http://schemas.microsoft.com/office/drawing/2014/main" id="{DB801F25-3639-82F5-277E-7B83B93FE9C3}"/>
              </a:ext>
            </a:extLst>
          </p:cNvPr>
          <p:cNvSpPr/>
          <p:nvPr/>
        </p:nvSpPr>
        <p:spPr>
          <a:xfrm>
            <a:off x="4778758" y="5410090"/>
            <a:ext cx="535724" cy="923330"/>
          </a:xfrm>
          <a:prstGeom prst="rect">
            <a:avLst/>
          </a:prstGeom>
          <a:noFill/>
        </p:spPr>
        <p:txBody>
          <a:bodyPr wrap="none" lIns="91440" tIns="45720" rIns="91440" bIns="45720">
            <a:spAutoFit/>
          </a:bodyPr>
          <a:lstStyle/>
          <a:p>
            <a:pPr algn="ctr"/>
            <a:r>
              <a:rPr lang="es-MX" sz="5400" dirty="0">
                <a:ln w="0"/>
                <a:solidFill>
                  <a:schemeClr val="accent1"/>
                </a:solidFill>
                <a:effectLst>
                  <a:outerShdw blurRad="38100" dist="25400" dir="5400000" algn="ctr" rotWithShape="0">
                    <a:srgbClr val="6E747A">
                      <a:alpha val="43000"/>
                    </a:srgbClr>
                  </a:outerShdw>
                </a:effectLst>
              </a:rPr>
              <a:t>L</a:t>
            </a:r>
            <a:endParaRPr lang="es-MX" sz="5400" b="0" cap="none" spc="0" dirty="0">
              <a:ln w="0"/>
              <a:solidFill>
                <a:schemeClr val="accent1"/>
              </a:solidFill>
              <a:effectLst>
                <a:outerShdw blurRad="38100" dist="25400" dir="5400000" algn="ctr" rotWithShape="0">
                  <a:srgbClr val="6E747A">
                    <a:alpha val="43000"/>
                  </a:srgbClr>
                </a:outerShdw>
              </a:effectLst>
            </a:endParaRPr>
          </a:p>
        </p:txBody>
      </p:sp>
      <p:sp>
        <p:nvSpPr>
          <p:cNvPr id="7" name="Rectángulo 6">
            <a:extLst>
              <a:ext uri="{FF2B5EF4-FFF2-40B4-BE49-F238E27FC236}">
                <a16:creationId xmlns:a16="http://schemas.microsoft.com/office/drawing/2014/main" id="{ACBF9ECA-7A25-37DF-F859-10AF49A5E4B2}"/>
              </a:ext>
            </a:extLst>
          </p:cNvPr>
          <p:cNvSpPr/>
          <p:nvPr/>
        </p:nvSpPr>
        <p:spPr>
          <a:xfrm>
            <a:off x="5599538" y="5410090"/>
            <a:ext cx="777777"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O</a:t>
            </a:r>
          </a:p>
        </p:txBody>
      </p:sp>
      <p:sp>
        <p:nvSpPr>
          <p:cNvPr id="8" name="Rectángulo 7">
            <a:extLst>
              <a:ext uri="{FF2B5EF4-FFF2-40B4-BE49-F238E27FC236}">
                <a16:creationId xmlns:a16="http://schemas.microsoft.com/office/drawing/2014/main" id="{866A60BC-354B-3CBA-EC4C-98FB6753B5C5}"/>
              </a:ext>
            </a:extLst>
          </p:cNvPr>
          <p:cNvSpPr/>
          <p:nvPr/>
        </p:nvSpPr>
        <p:spPr>
          <a:xfrm>
            <a:off x="6632868" y="5410090"/>
            <a:ext cx="612667"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R</a:t>
            </a:r>
          </a:p>
        </p:txBody>
      </p:sp>
      <p:sp>
        <p:nvSpPr>
          <p:cNvPr id="9" name="Rectángulo 8">
            <a:extLst>
              <a:ext uri="{FF2B5EF4-FFF2-40B4-BE49-F238E27FC236}">
                <a16:creationId xmlns:a16="http://schemas.microsoft.com/office/drawing/2014/main" id="{0AFE6622-AFEB-B49B-E50D-3971CDD4B83B}"/>
              </a:ext>
            </a:extLst>
          </p:cNvPr>
          <p:cNvSpPr/>
          <p:nvPr/>
        </p:nvSpPr>
        <p:spPr>
          <a:xfrm>
            <a:off x="7501088" y="5410090"/>
            <a:ext cx="612667"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E</a:t>
            </a:r>
          </a:p>
        </p:txBody>
      </p:sp>
      <p:sp>
        <p:nvSpPr>
          <p:cNvPr id="10" name="Rectángulo 9">
            <a:extLst>
              <a:ext uri="{FF2B5EF4-FFF2-40B4-BE49-F238E27FC236}">
                <a16:creationId xmlns:a16="http://schemas.microsoft.com/office/drawing/2014/main" id="{ACD2559A-EC0A-052D-41DC-7D089048F392}"/>
              </a:ext>
            </a:extLst>
          </p:cNvPr>
          <p:cNvSpPr/>
          <p:nvPr/>
        </p:nvSpPr>
        <p:spPr>
          <a:xfrm>
            <a:off x="8451727" y="5410090"/>
            <a:ext cx="575799"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S</a:t>
            </a:r>
          </a:p>
        </p:txBody>
      </p:sp>
      <p:sp>
        <p:nvSpPr>
          <p:cNvPr id="11" name="Rectángulo 10">
            <a:extLst>
              <a:ext uri="{FF2B5EF4-FFF2-40B4-BE49-F238E27FC236}">
                <a16:creationId xmlns:a16="http://schemas.microsoft.com/office/drawing/2014/main" id="{FA709B85-809B-D646-AB10-02CE176A1D5D}"/>
              </a:ext>
            </a:extLst>
          </p:cNvPr>
          <p:cNvSpPr/>
          <p:nvPr/>
        </p:nvSpPr>
        <p:spPr>
          <a:xfrm>
            <a:off x="9234684" y="5410090"/>
            <a:ext cx="1180131" cy="923330"/>
          </a:xfrm>
          <a:prstGeom prst="rect">
            <a:avLst/>
          </a:prstGeom>
          <a:noFill/>
        </p:spPr>
        <p:txBody>
          <a:bodyPr wrap="none" lIns="91440" tIns="45720" rIns="91440" bIns="45720">
            <a:spAutoFit/>
          </a:bodyPr>
          <a:lstStyle/>
          <a:p>
            <a:pPr algn="ctr"/>
            <a:r>
              <a:rPr lang="es-MX"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14742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80">
                                          <p:stCondLst>
                                            <p:cond delay="0"/>
                                          </p:stCondLst>
                                        </p:cTn>
                                        <p:tgtEl>
                                          <p:spTgt spid="7"/>
                                        </p:tgtEl>
                                      </p:cBhvr>
                                    </p:animEffect>
                                    <p:anim calcmode="lin" valueType="num">
                                      <p:cBhvr>
                                        <p:cTn id="5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4" dur="26">
                                          <p:stCondLst>
                                            <p:cond delay="650"/>
                                          </p:stCondLst>
                                        </p:cTn>
                                        <p:tgtEl>
                                          <p:spTgt spid="7"/>
                                        </p:tgtEl>
                                      </p:cBhvr>
                                      <p:to x="100000" y="60000"/>
                                    </p:animScale>
                                    <p:animScale>
                                      <p:cBhvr>
                                        <p:cTn id="65" dur="166" decel="50000">
                                          <p:stCondLst>
                                            <p:cond delay="676"/>
                                          </p:stCondLst>
                                        </p:cTn>
                                        <p:tgtEl>
                                          <p:spTgt spid="7"/>
                                        </p:tgtEl>
                                      </p:cBhvr>
                                      <p:to x="100000" y="100000"/>
                                    </p:animScale>
                                    <p:animScale>
                                      <p:cBhvr>
                                        <p:cTn id="66" dur="26">
                                          <p:stCondLst>
                                            <p:cond delay="1312"/>
                                          </p:stCondLst>
                                        </p:cTn>
                                        <p:tgtEl>
                                          <p:spTgt spid="7"/>
                                        </p:tgtEl>
                                      </p:cBhvr>
                                      <p:to x="100000" y="80000"/>
                                    </p:animScale>
                                    <p:animScale>
                                      <p:cBhvr>
                                        <p:cTn id="67" dur="166" decel="50000">
                                          <p:stCondLst>
                                            <p:cond delay="1338"/>
                                          </p:stCondLst>
                                        </p:cTn>
                                        <p:tgtEl>
                                          <p:spTgt spid="7"/>
                                        </p:tgtEl>
                                      </p:cBhvr>
                                      <p:to x="100000" y="100000"/>
                                    </p:animScale>
                                    <p:animScale>
                                      <p:cBhvr>
                                        <p:cTn id="68" dur="26">
                                          <p:stCondLst>
                                            <p:cond delay="1642"/>
                                          </p:stCondLst>
                                        </p:cTn>
                                        <p:tgtEl>
                                          <p:spTgt spid="7"/>
                                        </p:tgtEl>
                                      </p:cBhvr>
                                      <p:to x="100000" y="90000"/>
                                    </p:animScale>
                                    <p:animScale>
                                      <p:cBhvr>
                                        <p:cTn id="69" dur="166" decel="50000">
                                          <p:stCondLst>
                                            <p:cond delay="1668"/>
                                          </p:stCondLst>
                                        </p:cTn>
                                        <p:tgtEl>
                                          <p:spTgt spid="7"/>
                                        </p:tgtEl>
                                      </p:cBhvr>
                                      <p:to x="100000" y="100000"/>
                                    </p:animScale>
                                    <p:animScale>
                                      <p:cBhvr>
                                        <p:cTn id="70" dur="26">
                                          <p:stCondLst>
                                            <p:cond delay="1808"/>
                                          </p:stCondLst>
                                        </p:cTn>
                                        <p:tgtEl>
                                          <p:spTgt spid="7"/>
                                        </p:tgtEl>
                                      </p:cBhvr>
                                      <p:to x="100000" y="95000"/>
                                    </p:animScale>
                                    <p:animScale>
                                      <p:cBhvr>
                                        <p:cTn id="71" dur="166" decel="50000">
                                          <p:stCondLst>
                                            <p:cond delay="1834"/>
                                          </p:stCondLst>
                                        </p:cTn>
                                        <p:tgtEl>
                                          <p:spTgt spid="7"/>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par>
                          <p:cTn id="89" fill="hold">
                            <p:stCondLst>
                              <p:cond delay="10000"/>
                            </p:stCondLst>
                            <p:childTnLst>
                              <p:par>
                                <p:cTn id="90" presetID="26" presetClass="entr" presetSubtype="0" fill="hold" grpId="0"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580">
                                          <p:stCondLst>
                                            <p:cond delay="0"/>
                                          </p:stCondLst>
                                        </p:cTn>
                                        <p:tgtEl>
                                          <p:spTgt spid="9"/>
                                        </p:tgtEl>
                                      </p:cBhvr>
                                    </p:animEffect>
                                    <p:anim calcmode="lin" valueType="num">
                                      <p:cBhvr>
                                        <p:cTn id="9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8" dur="26">
                                          <p:stCondLst>
                                            <p:cond delay="650"/>
                                          </p:stCondLst>
                                        </p:cTn>
                                        <p:tgtEl>
                                          <p:spTgt spid="9"/>
                                        </p:tgtEl>
                                      </p:cBhvr>
                                      <p:to x="100000" y="60000"/>
                                    </p:animScale>
                                    <p:animScale>
                                      <p:cBhvr>
                                        <p:cTn id="99" dur="166" decel="50000">
                                          <p:stCondLst>
                                            <p:cond delay="676"/>
                                          </p:stCondLst>
                                        </p:cTn>
                                        <p:tgtEl>
                                          <p:spTgt spid="9"/>
                                        </p:tgtEl>
                                      </p:cBhvr>
                                      <p:to x="100000" y="100000"/>
                                    </p:animScale>
                                    <p:animScale>
                                      <p:cBhvr>
                                        <p:cTn id="100" dur="26">
                                          <p:stCondLst>
                                            <p:cond delay="1312"/>
                                          </p:stCondLst>
                                        </p:cTn>
                                        <p:tgtEl>
                                          <p:spTgt spid="9"/>
                                        </p:tgtEl>
                                      </p:cBhvr>
                                      <p:to x="100000" y="80000"/>
                                    </p:animScale>
                                    <p:animScale>
                                      <p:cBhvr>
                                        <p:cTn id="101" dur="166" decel="50000">
                                          <p:stCondLst>
                                            <p:cond delay="1338"/>
                                          </p:stCondLst>
                                        </p:cTn>
                                        <p:tgtEl>
                                          <p:spTgt spid="9"/>
                                        </p:tgtEl>
                                      </p:cBhvr>
                                      <p:to x="100000" y="100000"/>
                                    </p:animScale>
                                    <p:animScale>
                                      <p:cBhvr>
                                        <p:cTn id="102" dur="26">
                                          <p:stCondLst>
                                            <p:cond delay="1642"/>
                                          </p:stCondLst>
                                        </p:cTn>
                                        <p:tgtEl>
                                          <p:spTgt spid="9"/>
                                        </p:tgtEl>
                                      </p:cBhvr>
                                      <p:to x="100000" y="90000"/>
                                    </p:animScale>
                                    <p:animScale>
                                      <p:cBhvr>
                                        <p:cTn id="103" dur="166" decel="50000">
                                          <p:stCondLst>
                                            <p:cond delay="1668"/>
                                          </p:stCondLst>
                                        </p:cTn>
                                        <p:tgtEl>
                                          <p:spTgt spid="9"/>
                                        </p:tgtEl>
                                      </p:cBhvr>
                                      <p:to x="100000" y="100000"/>
                                    </p:animScale>
                                    <p:animScale>
                                      <p:cBhvr>
                                        <p:cTn id="104" dur="26">
                                          <p:stCondLst>
                                            <p:cond delay="1808"/>
                                          </p:stCondLst>
                                        </p:cTn>
                                        <p:tgtEl>
                                          <p:spTgt spid="9"/>
                                        </p:tgtEl>
                                      </p:cBhvr>
                                      <p:to x="100000" y="95000"/>
                                    </p:animScale>
                                    <p:animScale>
                                      <p:cBhvr>
                                        <p:cTn id="105" dur="166" decel="50000">
                                          <p:stCondLst>
                                            <p:cond delay="1834"/>
                                          </p:stCondLst>
                                        </p:cTn>
                                        <p:tgtEl>
                                          <p:spTgt spid="9"/>
                                        </p:tgtEl>
                                      </p:cBhvr>
                                      <p:to x="100000" y="100000"/>
                                    </p:animScale>
                                  </p:childTnLst>
                                </p:cTn>
                              </p:par>
                            </p:childTnLst>
                          </p:cTn>
                        </p:par>
                        <p:par>
                          <p:cTn id="106" fill="hold">
                            <p:stCondLst>
                              <p:cond delay="12000"/>
                            </p:stCondLst>
                            <p:childTnLst>
                              <p:par>
                                <p:cTn id="107" presetID="26" presetClass="entr" presetSubtype="0" fill="hold" grpId="0" nodeType="after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wipe(down)">
                                      <p:cBhvr>
                                        <p:cTn id="109" dur="580">
                                          <p:stCondLst>
                                            <p:cond delay="0"/>
                                          </p:stCondLst>
                                        </p:cTn>
                                        <p:tgtEl>
                                          <p:spTgt spid="10"/>
                                        </p:tgtEl>
                                      </p:cBhvr>
                                    </p:animEffect>
                                    <p:anim calcmode="lin" valueType="num">
                                      <p:cBhvr>
                                        <p:cTn id="1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5" dur="26">
                                          <p:stCondLst>
                                            <p:cond delay="650"/>
                                          </p:stCondLst>
                                        </p:cTn>
                                        <p:tgtEl>
                                          <p:spTgt spid="10"/>
                                        </p:tgtEl>
                                      </p:cBhvr>
                                      <p:to x="100000" y="60000"/>
                                    </p:animScale>
                                    <p:animScale>
                                      <p:cBhvr>
                                        <p:cTn id="116" dur="166" decel="50000">
                                          <p:stCondLst>
                                            <p:cond delay="676"/>
                                          </p:stCondLst>
                                        </p:cTn>
                                        <p:tgtEl>
                                          <p:spTgt spid="10"/>
                                        </p:tgtEl>
                                      </p:cBhvr>
                                      <p:to x="100000" y="100000"/>
                                    </p:animScale>
                                    <p:animScale>
                                      <p:cBhvr>
                                        <p:cTn id="117" dur="26">
                                          <p:stCondLst>
                                            <p:cond delay="1312"/>
                                          </p:stCondLst>
                                        </p:cTn>
                                        <p:tgtEl>
                                          <p:spTgt spid="10"/>
                                        </p:tgtEl>
                                      </p:cBhvr>
                                      <p:to x="100000" y="80000"/>
                                    </p:animScale>
                                    <p:animScale>
                                      <p:cBhvr>
                                        <p:cTn id="118" dur="166" decel="50000">
                                          <p:stCondLst>
                                            <p:cond delay="1338"/>
                                          </p:stCondLst>
                                        </p:cTn>
                                        <p:tgtEl>
                                          <p:spTgt spid="10"/>
                                        </p:tgtEl>
                                      </p:cBhvr>
                                      <p:to x="100000" y="100000"/>
                                    </p:animScale>
                                    <p:animScale>
                                      <p:cBhvr>
                                        <p:cTn id="119" dur="26">
                                          <p:stCondLst>
                                            <p:cond delay="1642"/>
                                          </p:stCondLst>
                                        </p:cTn>
                                        <p:tgtEl>
                                          <p:spTgt spid="10"/>
                                        </p:tgtEl>
                                      </p:cBhvr>
                                      <p:to x="100000" y="90000"/>
                                    </p:animScale>
                                    <p:animScale>
                                      <p:cBhvr>
                                        <p:cTn id="120" dur="166" decel="50000">
                                          <p:stCondLst>
                                            <p:cond delay="1668"/>
                                          </p:stCondLst>
                                        </p:cTn>
                                        <p:tgtEl>
                                          <p:spTgt spid="10"/>
                                        </p:tgtEl>
                                      </p:cBhvr>
                                      <p:to x="100000" y="100000"/>
                                    </p:animScale>
                                    <p:animScale>
                                      <p:cBhvr>
                                        <p:cTn id="121" dur="26">
                                          <p:stCondLst>
                                            <p:cond delay="1808"/>
                                          </p:stCondLst>
                                        </p:cTn>
                                        <p:tgtEl>
                                          <p:spTgt spid="10"/>
                                        </p:tgtEl>
                                      </p:cBhvr>
                                      <p:to x="100000" y="95000"/>
                                    </p:animScale>
                                    <p:animScale>
                                      <p:cBhvr>
                                        <p:cTn id="122" dur="166" decel="50000">
                                          <p:stCondLst>
                                            <p:cond delay="1834"/>
                                          </p:stCondLst>
                                        </p:cTn>
                                        <p:tgtEl>
                                          <p:spTgt spid="10"/>
                                        </p:tgtEl>
                                      </p:cBhvr>
                                      <p:to x="100000" y="100000"/>
                                    </p:animScale>
                                  </p:childTnLst>
                                </p:cTn>
                              </p:par>
                            </p:childTnLst>
                          </p:cTn>
                        </p:par>
                        <p:par>
                          <p:cTn id="123" fill="hold">
                            <p:stCondLst>
                              <p:cond delay="14000"/>
                            </p:stCondLst>
                            <p:childTnLst>
                              <p:par>
                                <p:cTn id="124" presetID="1" presetClass="entr" presetSubtype="0" fill="hold" grpId="1" nodeType="afterEffect">
                                  <p:stCondLst>
                                    <p:cond delay="1000"/>
                                  </p:stCondLst>
                                  <p:childTnLst>
                                    <p:set>
                                      <p:cBhvr>
                                        <p:cTn id="125" dur="1" fill="hold">
                                          <p:stCondLst>
                                            <p:cond delay="0"/>
                                          </p:stCondLst>
                                        </p:cTn>
                                        <p:tgtEl>
                                          <p:spTgt spid="11"/>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7" grpId="0"/>
      <p:bldP spid="8" grpId="0"/>
      <p:bldP spid="9" grpId="0"/>
      <p:bldP spid="10"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27F6D8B-355C-C787-61D0-89C71479256B}"/>
              </a:ext>
            </a:extLst>
          </p:cNvPr>
          <p:cNvSpPr/>
          <p:nvPr/>
        </p:nvSpPr>
        <p:spPr>
          <a:xfrm>
            <a:off x="809899" y="1388746"/>
            <a:ext cx="10472725" cy="38010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es-MX" sz="4400" b="1" dirty="0">
                <a:effectLst/>
                <a:latin typeface="Times" pitchFamily="2" charset="0"/>
              </a:rPr>
              <a:t>Sí</a:t>
            </a:r>
            <a:r>
              <a:rPr lang="es-MX" sz="4000" dirty="0">
                <a:effectLst/>
                <a:latin typeface="Times" pitchFamily="2" charset="0"/>
              </a:rPr>
              <a:t> formar niñas, niños y adolescentes felices; ciudadanos críticos del mundo que les rodea, emancipados, capaces de tomar decisiones que beneficien sus vidas y las de los demás.</a:t>
            </a:r>
          </a:p>
        </p:txBody>
      </p:sp>
    </p:spTree>
    <p:extLst>
      <p:ext uri="{BB962C8B-B14F-4D97-AF65-F5344CB8AC3E}">
        <p14:creationId xmlns:p14="http://schemas.microsoft.com/office/powerpoint/2010/main" val="155339337"/>
      </p:ext>
    </p:extLst>
  </p:cSld>
  <p:clrMapOvr>
    <a:masterClrMapping/>
  </p:clrMapOvr>
</p:sld>
</file>

<file path=ppt/theme/theme1.xml><?xml version="1.0" encoding="utf-8"?>
<a:theme xmlns:a="http://schemas.openxmlformats.org/drawingml/2006/main" name="AlignmentVTI">
  <a:themeElements>
    <a:clrScheme name="AnalogousFromLightSeedLeftStep">
      <a:dk1>
        <a:srgbClr val="000000"/>
      </a:dk1>
      <a:lt1>
        <a:srgbClr val="FFFFFF"/>
      </a:lt1>
      <a:dk2>
        <a:srgbClr val="21373A"/>
      </a:dk2>
      <a:lt2>
        <a:srgbClr val="E8E2E2"/>
      </a:lt2>
      <a:accent1>
        <a:srgbClr val="80A9A7"/>
      </a:accent1>
      <a:accent2>
        <a:srgbClr val="75AB91"/>
      </a:accent2>
      <a:accent3>
        <a:srgbClr val="81AC86"/>
      </a:accent3>
      <a:accent4>
        <a:srgbClr val="86AC76"/>
      </a:accent4>
      <a:accent5>
        <a:srgbClr val="9AA57D"/>
      </a:accent5>
      <a:accent6>
        <a:srgbClr val="A9A274"/>
      </a:accent6>
      <a:hlink>
        <a:srgbClr val="AE696D"/>
      </a:hlink>
      <a:folHlink>
        <a:srgbClr val="7F7F7F"/>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docProps/app.xml><?xml version="1.0" encoding="utf-8"?>
<Properties xmlns="http://schemas.openxmlformats.org/officeDocument/2006/extended-properties" xmlns:vt="http://schemas.openxmlformats.org/officeDocument/2006/docPropsVTypes">
  <TotalTime>1196</TotalTime>
  <Words>1129</Words>
  <Application>Microsoft Macintosh PowerPoint</Application>
  <PresentationFormat>Panorámica</PresentationFormat>
  <Paragraphs>137</Paragraphs>
  <Slides>32</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32</vt:i4>
      </vt:variant>
    </vt:vector>
  </HeadingPairs>
  <TitlesOfParts>
    <vt:vector size="43" baseType="lpstr">
      <vt:lpstr>Batang</vt:lpstr>
      <vt:lpstr>Arial</vt:lpstr>
      <vt:lpstr>Avenir Next LT Pro Light</vt:lpstr>
      <vt:lpstr>Beirut</vt:lpstr>
      <vt:lpstr>Helvetica</vt:lpstr>
      <vt:lpstr>inherit</vt:lpstr>
      <vt:lpstr>system-ui</vt:lpstr>
      <vt:lpstr>Times</vt:lpstr>
      <vt:lpstr>Times New Roman</vt:lpstr>
      <vt:lpstr>Wingdings</vt:lpstr>
      <vt:lpstr>AlignmentVTI</vt:lpstr>
      <vt:lpstr>LA NUEVA ESCUELA MEXICANA  PRESENTA: MARÍA LUISA IBARRA IBARRA</vt:lpstr>
      <vt:lpstr> LÍNEA DEL TIEMPO DE PLANES DE ESTUDIOS </vt:lpstr>
      <vt:lpstr>     ENFOQUE HUMANISTA DE LA NEM</vt:lpstr>
      <vt:lpstr>Presentación de PowerPoint</vt:lpstr>
      <vt:lpstr>Presentación de PowerPoint</vt:lpstr>
      <vt:lpstr>     VISIÓN Y VALORES DE LA NEM</vt:lpstr>
      <vt:lpstr>Presentación de PowerPoint</vt:lpstr>
      <vt:lpstr>Presentación de PowerPoint</vt:lpstr>
      <vt:lpstr>Presentación de PowerPoint</vt:lpstr>
      <vt:lpstr>Presentación de PowerPoint</vt:lpstr>
      <vt:lpstr>     LUGAR QUE OCUPAN LA PERSONA  Y LA COMUNIDAD EN LA NEM</vt:lpstr>
      <vt:lpstr>Presentación de PowerPoint</vt:lpstr>
      <vt:lpstr>Presentación de PowerPoint</vt:lpstr>
      <vt:lpstr>     MARCO PEDAGÓGICO</vt:lpstr>
      <vt:lpstr>Presentación de PowerPoint</vt:lpstr>
      <vt:lpstr>Presentación de PowerPoint</vt:lpstr>
      <vt:lpstr>Presentación de PowerPoint</vt:lpstr>
      <vt:lpstr>Presentación de PowerPoint</vt:lpstr>
      <vt:lpstr>Presentación de PowerPoint</vt:lpstr>
      <vt:lpstr>     PERFIL DE EGRESO</vt:lpstr>
      <vt:lpstr>Presentación de PowerPoint</vt:lpstr>
      <vt:lpstr>Presentación de PowerPoint</vt:lpstr>
      <vt:lpstr>     EVALUACIÓN DE LOS APRENDIZAJES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NUEVA ESCUELA MEXICANA  PRESENTA: MARÍA LUISA IBARRA IBARRA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Luisa Ibarra</dc:creator>
  <cp:lastModifiedBy>Paulina</cp:lastModifiedBy>
  <cp:revision>43</cp:revision>
  <dcterms:created xsi:type="dcterms:W3CDTF">2023-08-26T02:22:06Z</dcterms:created>
  <dcterms:modified xsi:type="dcterms:W3CDTF">2023-09-09T18:41:34Z</dcterms:modified>
</cp:coreProperties>
</file>